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400" r:id="rId5"/>
    <p:sldId id="401" r:id="rId6"/>
    <p:sldId id="424" r:id="rId7"/>
    <p:sldId id="404" r:id="rId8"/>
    <p:sldId id="428" r:id="rId9"/>
    <p:sldId id="429" r:id="rId10"/>
    <p:sldId id="409" r:id="rId11"/>
    <p:sldId id="415" r:id="rId12"/>
    <p:sldId id="422" r:id="rId13"/>
    <p:sldId id="431" r:id="rId14"/>
    <p:sldId id="423" r:id="rId15"/>
    <p:sldId id="418" r:id="rId16"/>
    <p:sldId id="453" r:id="rId17"/>
    <p:sldId id="454" r:id="rId18"/>
    <p:sldId id="455" r:id="rId19"/>
    <p:sldId id="456" r:id="rId20"/>
    <p:sldId id="441" r:id="rId21"/>
    <p:sldId id="442" r:id="rId22"/>
    <p:sldId id="443" r:id="rId23"/>
    <p:sldId id="447" r:id="rId24"/>
    <p:sldId id="448" r:id="rId25"/>
    <p:sldId id="449" r:id="rId26"/>
    <p:sldId id="451" r:id="rId27"/>
    <p:sldId id="452" r:id="rId28"/>
  </p:sldIdLst>
  <p:sldSz cx="9906000" cy="6858000" type="A4"/>
  <p:notesSz cx="6797675" cy="9926638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E6122"/>
    <a:srgbClr val="CC0000"/>
    <a:srgbClr val="66CCFF"/>
    <a:srgbClr val="99CCFF"/>
    <a:srgbClr val="800000"/>
    <a:srgbClr val="6600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433" autoAdjust="0"/>
  </p:normalViewPr>
  <p:slideViewPr>
    <p:cSldViewPr showGuides="1">
      <p:cViewPr>
        <p:scale>
          <a:sx n="80" d="100"/>
          <a:sy n="80" d="100"/>
        </p:scale>
        <p:origin x="-2328" y="-828"/>
      </p:cViewPr>
      <p:guideLst>
        <p:guide orient="horz" pos="709"/>
        <p:guide pos="3120"/>
        <p:guide pos="1146"/>
        <p:guide pos="456"/>
        <p:guide pos="6023"/>
        <p:guide pos="507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image" Target="../media/image18.jpeg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1252642092299"/>
          <c:y val="0.121464713728794"/>
          <c:w val="0.85538835853482897"/>
          <c:h val="0.72314942720980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Verkehrsunfälle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0941981105413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1.47492625368737E-3"/>
                  <c:y val="-3.0941981105413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txPr>
              <a:bodyPr rot="-5400000"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Tabelle1!$B$2:$B$24</c:f>
              <c:numCache>
                <c:formatCode>#,##0</c:formatCode>
                <c:ptCount val="23"/>
                <c:pt idx="0">
                  <c:v>82446</c:v>
                </c:pt>
                <c:pt idx="1">
                  <c:v>91227</c:v>
                </c:pt>
                <c:pt idx="2">
                  <c:v>95863</c:v>
                </c:pt>
                <c:pt idx="3">
                  <c:v>102223</c:v>
                </c:pt>
                <c:pt idx="4">
                  <c:v>103892</c:v>
                </c:pt>
                <c:pt idx="5">
                  <c:v>101178</c:v>
                </c:pt>
                <c:pt idx="6">
                  <c:v>100079</c:v>
                </c:pt>
                <c:pt idx="7">
                  <c:v>104805</c:v>
                </c:pt>
                <c:pt idx="8">
                  <c:v>98702</c:v>
                </c:pt>
                <c:pt idx="9">
                  <c:v>97057</c:v>
                </c:pt>
                <c:pt idx="10">
                  <c:v>89783</c:v>
                </c:pt>
                <c:pt idx="11">
                  <c:v>85663</c:v>
                </c:pt>
                <c:pt idx="12">
                  <c:v>86771</c:v>
                </c:pt>
                <c:pt idx="13">
                  <c:v>85298</c:v>
                </c:pt>
                <c:pt idx="14">
                  <c:v>84675</c:v>
                </c:pt>
                <c:pt idx="15">
                  <c:v>84105</c:v>
                </c:pt>
                <c:pt idx="16">
                  <c:v>81255</c:v>
                </c:pt>
                <c:pt idx="17">
                  <c:v>82889</c:v>
                </c:pt>
                <c:pt idx="18">
                  <c:v>89629</c:v>
                </c:pt>
                <c:pt idx="19">
                  <c:v>80574</c:v>
                </c:pt>
                <c:pt idx="20">
                  <c:v>80854</c:v>
                </c:pt>
                <c:pt idx="21">
                  <c:v>81165</c:v>
                </c:pt>
                <c:pt idx="22">
                  <c:v>79254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747520"/>
        <c:axId val="120749056"/>
        <c:axId val="0"/>
      </c:bar3DChart>
      <c:catAx>
        <c:axId val="1207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20749056"/>
        <c:crosses val="autoZero"/>
        <c:auto val="1"/>
        <c:lblAlgn val="ctr"/>
        <c:lblOffset val="100"/>
        <c:noMultiLvlLbl val="0"/>
      </c:catAx>
      <c:valAx>
        <c:axId val="1207490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2074752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3205221174764298E-2"/>
                  <c:y val="-9.642425457217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Kinder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3.214141819072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Kinder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63584"/>
        <c:axId val="41765120"/>
        <c:axId val="0"/>
      </c:bar3DChart>
      <c:catAx>
        <c:axId val="417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765120"/>
        <c:crosses val="autoZero"/>
        <c:auto val="1"/>
        <c:lblAlgn val="ctr"/>
        <c:lblOffset val="100"/>
        <c:noMultiLvlLbl val="0"/>
      </c:catAx>
      <c:valAx>
        <c:axId val="4176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76358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16068176801993E-2"/>
                  <c:y val="-1.928485091443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068176801993E-2"/>
                  <c:y val="-1.285656727629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Senioren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15055</c:v>
                </c:pt>
                <c:pt idx="1">
                  <c:v>1624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051132601494496E-2"/>
                  <c:y val="-9.642425457217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739201661145803E-2"/>
                  <c:y val="-9.642425457217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Senioren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14434</c:v>
                </c:pt>
                <c:pt idx="1">
                  <c:v>1570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11328"/>
        <c:axId val="32904320"/>
        <c:axId val="0"/>
      </c:bar3DChart>
      <c:catAx>
        <c:axId val="4181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2904320"/>
        <c:crosses val="autoZero"/>
        <c:auto val="1"/>
        <c:lblAlgn val="ctr"/>
        <c:lblOffset val="100"/>
        <c:noMultiLvlLbl val="0"/>
      </c:catAx>
      <c:valAx>
        <c:axId val="329043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81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5032632342277E-2"/>
                  <c:y val="-4.178384364794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Senioren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3.214141819072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Senioren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79584"/>
        <c:axId val="32993664"/>
        <c:axId val="0"/>
      </c:bar3DChart>
      <c:catAx>
        <c:axId val="3297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2993664"/>
        <c:crosses val="autoZero"/>
        <c:auto val="1"/>
        <c:lblAlgn val="ctr"/>
        <c:lblOffset val="100"/>
        <c:noMultiLvlLbl val="0"/>
      </c:catAx>
      <c:valAx>
        <c:axId val="3299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29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65986499139165E-17"/>
                  <c:y val="-6.428283638145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051132601494493E-3"/>
                  <c:y val="-1.6070709095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Fahrradfahrer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3583</c:v>
                </c:pt>
                <c:pt idx="1">
                  <c:v>2617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132383980946498E-2"/>
                  <c:y val="-1.692637944892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0340884009964E-2"/>
                  <c:y val="-9.642425457217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Fahrradfahrer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3382</c:v>
                </c:pt>
                <c:pt idx="1">
                  <c:v>2375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56640"/>
        <c:axId val="33058176"/>
        <c:axId val="0"/>
      </c:bar3DChart>
      <c:catAx>
        <c:axId val="3305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058176"/>
        <c:crosses val="autoZero"/>
        <c:auto val="1"/>
        <c:lblAlgn val="ctr"/>
        <c:lblOffset val="100"/>
        <c:noMultiLvlLbl val="0"/>
      </c:catAx>
      <c:valAx>
        <c:axId val="330581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05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5032632342277E-2"/>
                  <c:y val="-4.178384364794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Fahrradfahrer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3.214141819072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getötete Fahrradfahrer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371264"/>
        <c:axId val="33372800"/>
        <c:axId val="0"/>
      </c:bar3DChart>
      <c:catAx>
        <c:axId val="333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372800"/>
        <c:crosses val="autoZero"/>
        <c:auto val="1"/>
        <c:lblAlgn val="ctr"/>
        <c:lblOffset val="100"/>
        <c:noMultiLvlLbl val="0"/>
      </c:catAx>
      <c:valAx>
        <c:axId val="33372800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371264"/>
        <c:crosses val="autoZero"/>
        <c:crossBetween val="between"/>
        <c:majorUnit val="5"/>
        <c:minorUnit val="1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45085221002491E-2"/>
                  <c:y val="-1.285656727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12362</c:v>
                </c:pt>
                <c:pt idx="1">
                  <c:v>1334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4149428181444705E-2"/>
                  <c:y val="-9.642425457217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132383980946498E-2"/>
                  <c:y val="-9.642425457217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12966</c:v>
                </c:pt>
                <c:pt idx="1">
                  <c:v>1309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80384"/>
        <c:axId val="33281920"/>
        <c:axId val="0"/>
      </c:bar3DChart>
      <c:catAx>
        <c:axId val="3328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281920"/>
        <c:crosses val="autoZero"/>
        <c:auto val="1"/>
        <c:lblAlgn val="ctr"/>
        <c:lblOffset val="100"/>
        <c:noMultiLvlLbl val="0"/>
      </c:catAx>
      <c:valAx>
        <c:axId val="33281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28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5032632342277E-2"/>
                  <c:y val="-4.178384364794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3.214141819072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89248"/>
        <c:axId val="33191040"/>
        <c:axId val="0"/>
      </c:bar3DChart>
      <c:catAx>
        <c:axId val="331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191040"/>
        <c:crosses val="autoZero"/>
        <c:auto val="1"/>
        <c:lblAlgn val="ctr"/>
        <c:lblOffset val="100"/>
        <c:noMultiLvlLbl val="0"/>
      </c:catAx>
      <c:valAx>
        <c:axId val="331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18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25050067939797E-2"/>
          <c:y val="0.10937520861665501"/>
          <c:w val="0.91250069618278196"/>
          <c:h val="0.71093885600825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Eckkennziffern'!$F$8:$Y$8</c:f>
              <c:strCache>
                <c:ptCount val="1"/>
                <c:pt idx="0">
                  <c:v>1995 1996 1997 1998 1999 2000 2001 2002 2003 2004 2005 2006 2007 2008 2009 2010 2011 2012 2013 2014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8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85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'4 Eckkennziffern'!$K$68:$Y$68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'4 Eckkennziffern'!$K$83:$Y$83</c:f>
              <c:numCache>
                <c:formatCode>General</c:formatCode>
                <c:ptCount val="15"/>
                <c:pt idx="0">
                  <c:v>206</c:v>
                </c:pt>
                <c:pt idx="1">
                  <c:v>183</c:v>
                </c:pt>
                <c:pt idx="2">
                  <c:v>153</c:v>
                </c:pt>
                <c:pt idx="3">
                  <c:v>137</c:v>
                </c:pt>
                <c:pt idx="4">
                  <c:v>118</c:v>
                </c:pt>
                <c:pt idx="5">
                  <c:v>110</c:v>
                </c:pt>
                <c:pt idx="6">
                  <c:v>103</c:v>
                </c:pt>
                <c:pt idx="7">
                  <c:v>102</c:v>
                </c:pt>
                <c:pt idx="8">
                  <c:v>79</c:v>
                </c:pt>
                <c:pt idx="9">
                  <c:v>78</c:v>
                </c:pt>
                <c:pt idx="10">
                  <c:v>74</c:v>
                </c:pt>
                <c:pt idx="11">
                  <c:v>68</c:v>
                </c:pt>
                <c:pt idx="12">
                  <c:v>67</c:v>
                </c:pt>
                <c:pt idx="13">
                  <c:v>62</c:v>
                </c:pt>
                <c:pt idx="14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81824"/>
        <c:axId val="120806016"/>
      </c:barChart>
      <c:catAx>
        <c:axId val="1207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2080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8060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20781824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FF0000" mc:Ignorable="a14" a14:legacySpreadsheetColorIndex="10"/>
            </a:gs>
            <a:gs pos="100000">
              <a:srgbClr xmlns:mc="http://schemas.openxmlformats.org/markup-compatibility/2006" xmlns:a14="http://schemas.microsoft.com/office/drawing/2010/main" val="FFFFFF" mc:Ignorable="a14" a14:legacySpreadsheetColorIndex="10">
                <a:gamma/>
                <a:tint val="0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'BF17-Anträge'!$AM$1</c:f>
              <c:strCache>
                <c:ptCount val="1"/>
                <c:pt idx="0">
                  <c:v>Jahresergebnisse Brandenburg</c:v>
                </c:pt>
              </c:strCache>
            </c:strRef>
          </c:tx>
          <c:spPr>
            <a:gradFill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8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8">
                    <a:gamma/>
                    <a:tint val="0"/>
                    <a:invGamma/>
                  </a:srgb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'BF17-Anträge'!$AO$4:$AO$12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'BF17-Anträge'!$AM$4:$AM$12</c:f>
              <c:numCache>
                <c:formatCode>#,##0</c:formatCode>
                <c:ptCount val="9"/>
                <c:pt idx="0">
                  <c:v>10787</c:v>
                </c:pt>
                <c:pt idx="1">
                  <c:v>10596</c:v>
                </c:pt>
                <c:pt idx="2">
                  <c:v>7735</c:v>
                </c:pt>
                <c:pt idx="3">
                  <c:v>6697</c:v>
                </c:pt>
                <c:pt idx="4">
                  <c:v>6756</c:v>
                </c:pt>
                <c:pt idx="5">
                  <c:v>6972</c:v>
                </c:pt>
                <c:pt idx="6">
                  <c:v>7275</c:v>
                </c:pt>
                <c:pt idx="7">
                  <c:v>8185</c:v>
                </c:pt>
                <c:pt idx="8">
                  <c:v>8680</c:v>
                </c:pt>
              </c:numCache>
            </c:numRef>
          </c:val>
        </c:ser>
        <c:ser>
          <c:idx val="1"/>
          <c:order val="1"/>
          <c:tx>
            <c:strRef>
              <c:f>'BF17-Anträge'!$AN$4</c:f>
              <c:strCache>
                <c:ptCount val="1"/>
              </c:strCache>
            </c:strRef>
          </c:tx>
          <c:invertIfNegative val="0"/>
          <c:cat>
            <c:numRef>
              <c:f>'BF17-Anträge'!$AO$4:$AO$12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'BF17-Anträge'!$AN$5:$AN$12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14944"/>
        <c:axId val="42916480"/>
      </c:barChart>
      <c:catAx>
        <c:axId val="429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16480"/>
        <c:crosses val="autoZero"/>
        <c:auto val="1"/>
        <c:lblAlgn val="ctr"/>
        <c:lblOffset val="100"/>
        <c:noMultiLvlLbl val="0"/>
      </c:catAx>
      <c:valAx>
        <c:axId val="429164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914944"/>
        <c:crosses val="autoZero"/>
        <c:crossBetween val="between"/>
      </c:valAx>
      <c:spPr>
        <a:solidFill>
          <a:srgbClr val="FF0000">
            <a:alpha val="42000"/>
          </a:srgbClr>
        </a:solidFill>
        <a:ln>
          <a:solidFill>
            <a:schemeClr val="accent6">
              <a:lumMod val="75000"/>
            </a:schemeClr>
          </a:solidFill>
        </a:ln>
        <a:effectLst>
          <a:innerShdw blurRad="63500" dist="50800" dir="13500000">
            <a:schemeClr val="accent1">
              <a:lumMod val="40000"/>
              <a:lumOff val="60000"/>
              <a:alpha val="50000"/>
            </a:schemeClr>
          </a:innerShdw>
        </a:effectLst>
        <a:scene3d>
          <a:camera prst="orthographicFront"/>
          <a:lightRig rig="threePt" dir="t"/>
        </a:scene3d>
        <a:sp3d prstMaterial="dkEdge">
          <a:contourClr>
            <a:srgbClr val="000000"/>
          </a:contourClr>
        </a:sp3d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2703876617199"/>
          <c:y val="0.116470580481641"/>
          <c:w val="0.67984240354911396"/>
          <c:h val="0.64660894552206105"/>
        </c:manualLayout>
      </c:layou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Verletzte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2.9498525073746298E-2"/>
                  <c:y val="0.1076151614039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8023598820059E-2"/>
                  <c:y val="-9.526554488296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94986412096718E-2"/>
                  <c:y val="-0.10462585136491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9498525073746298E-2"/>
                  <c:y val="-9.562944718696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09734513274336E-2"/>
                  <c:y val="-0.1135599685345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Tabelle1!$C$2:$C$24</c:f>
              <c:numCache>
                <c:formatCode>#,##0</c:formatCode>
                <c:ptCount val="23"/>
                <c:pt idx="0">
                  <c:v>19359</c:v>
                </c:pt>
                <c:pt idx="1">
                  <c:v>19268</c:v>
                </c:pt>
                <c:pt idx="2">
                  <c:v>20507</c:v>
                </c:pt>
                <c:pt idx="3">
                  <c:v>21714</c:v>
                </c:pt>
                <c:pt idx="4">
                  <c:v>20271</c:v>
                </c:pt>
                <c:pt idx="5">
                  <c:v>19958</c:v>
                </c:pt>
                <c:pt idx="6">
                  <c:v>18373</c:v>
                </c:pt>
                <c:pt idx="7">
                  <c:v>18864</c:v>
                </c:pt>
                <c:pt idx="8">
                  <c:v>17708</c:v>
                </c:pt>
                <c:pt idx="9">
                  <c:v>16834</c:v>
                </c:pt>
                <c:pt idx="10">
                  <c:v>14896</c:v>
                </c:pt>
                <c:pt idx="11">
                  <c:v>14018</c:v>
                </c:pt>
                <c:pt idx="12">
                  <c:v>12855</c:v>
                </c:pt>
                <c:pt idx="13">
                  <c:v>12916</c:v>
                </c:pt>
                <c:pt idx="14">
                  <c:v>12329</c:v>
                </c:pt>
                <c:pt idx="15">
                  <c:v>11927</c:v>
                </c:pt>
                <c:pt idx="16">
                  <c:v>10669</c:v>
                </c:pt>
                <c:pt idx="17">
                  <c:v>10694</c:v>
                </c:pt>
                <c:pt idx="18">
                  <c:v>10318</c:v>
                </c:pt>
                <c:pt idx="19">
                  <c:v>10325</c:v>
                </c:pt>
                <c:pt idx="20">
                  <c:v>10327</c:v>
                </c:pt>
                <c:pt idx="21">
                  <c:v>10289</c:v>
                </c:pt>
                <c:pt idx="22">
                  <c:v>10739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64736"/>
        <c:axId val="4272896"/>
      </c:lineChar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Verkehrstote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3598820058997001E-2"/>
                  <c:y val="-6.2775510818948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65487887022972E-2"/>
                  <c:y val="-6.277551081894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2.9498525073746298E-2"/>
                  <c:y val="-5.976840449185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9498525073746298E-2"/>
                  <c:y val="-8.068734606400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Tabelle1!$B$2:$B$24</c:f>
              <c:numCache>
                <c:formatCode>General</c:formatCode>
                <c:ptCount val="23"/>
                <c:pt idx="0">
                  <c:v>876</c:v>
                </c:pt>
                <c:pt idx="1">
                  <c:v>808</c:v>
                </c:pt>
                <c:pt idx="2">
                  <c:v>802</c:v>
                </c:pt>
                <c:pt idx="3">
                  <c:v>768</c:v>
                </c:pt>
                <c:pt idx="4">
                  <c:v>657</c:v>
                </c:pt>
                <c:pt idx="5">
                  <c:v>643</c:v>
                </c:pt>
                <c:pt idx="6">
                  <c:v>495</c:v>
                </c:pt>
                <c:pt idx="7">
                  <c:v>486</c:v>
                </c:pt>
                <c:pt idx="8">
                  <c:v>425</c:v>
                </c:pt>
                <c:pt idx="9">
                  <c:v>375</c:v>
                </c:pt>
                <c:pt idx="10">
                  <c:v>358</c:v>
                </c:pt>
                <c:pt idx="11">
                  <c:v>330</c:v>
                </c:pt>
                <c:pt idx="12">
                  <c:v>280</c:v>
                </c:pt>
                <c:pt idx="13">
                  <c:v>270</c:v>
                </c:pt>
                <c:pt idx="14">
                  <c:v>262</c:v>
                </c:pt>
                <c:pt idx="15">
                  <c:v>264</c:v>
                </c:pt>
                <c:pt idx="16" formatCode="#,##0">
                  <c:v>222</c:v>
                </c:pt>
                <c:pt idx="17" formatCode="#,##0">
                  <c:v>202</c:v>
                </c:pt>
                <c:pt idx="18" formatCode="#,##0">
                  <c:v>192</c:v>
                </c:pt>
                <c:pt idx="19" formatCode="#,##0">
                  <c:v>187</c:v>
                </c:pt>
                <c:pt idx="20" formatCode="#,##0">
                  <c:v>166</c:v>
                </c:pt>
                <c:pt idx="21">
                  <c:v>170</c:v>
                </c:pt>
                <c:pt idx="22">
                  <c:v>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4048"/>
        <c:axId val="4275584"/>
      </c:lineChart>
      <c:catAx>
        <c:axId val="12056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272896"/>
        <c:crosses val="autoZero"/>
        <c:auto val="1"/>
        <c:lblAlgn val="ctr"/>
        <c:lblOffset val="100"/>
        <c:noMultiLvlLbl val="0"/>
      </c:catAx>
      <c:valAx>
        <c:axId val="42728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20564736"/>
        <c:crosses val="autoZero"/>
        <c:crossBetween val="between"/>
      </c:valAx>
      <c:catAx>
        <c:axId val="427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5584"/>
        <c:crosses val="autoZero"/>
        <c:auto val="1"/>
        <c:lblAlgn val="ctr"/>
        <c:lblOffset val="100"/>
        <c:noMultiLvlLbl val="0"/>
      </c:catAx>
      <c:valAx>
        <c:axId val="4275584"/>
        <c:scaling>
          <c:orientation val="minMax"/>
        </c:scaling>
        <c:delete val="0"/>
        <c:axPos val="r"/>
        <c:numFmt formatCode="#,##0;\-#,##0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1600" baseline="0"/>
            </a:pPr>
            <a:endParaRPr lang="de-DE"/>
          </a:p>
        </c:txPr>
        <c:crossAx val="4274048"/>
        <c:crosses val="max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249785961489327"/>
          <c:y val="0.91360806562853203"/>
          <c:w val="0.391283534248484"/>
          <c:h val="7.7426673697690004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9809072538501"/>
          <c:y val="1.41574324405034E-3"/>
          <c:w val="0.72661370868464503"/>
          <c:h val="0.895952950240693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Verletzte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Tabelle1!$A$2:$A$18</c:f>
              <c:strCache>
                <c:ptCount val="17"/>
                <c:pt idx="0">
                  <c:v>Thüringen</c:v>
                </c:pt>
                <c:pt idx="1">
                  <c:v>Mecklenburg-Vorpommern</c:v>
                </c:pt>
                <c:pt idx="2">
                  <c:v>Sachsen</c:v>
                </c:pt>
                <c:pt idx="3">
                  <c:v>Nordrhein-Westfalen</c:v>
                </c:pt>
                <c:pt idx="4">
                  <c:v>Brandenburg </c:v>
                </c:pt>
                <c:pt idx="5">
                  <c:v>Baden-Württemberg</c:v>
                </c:pt>
                <c:pt idx="6">
                  <c:v>Sachsen-Anhalt</c:v>
                </c:pt>
                <c:pt idx="7">
                  <c:v>Hessen</c:v>
                </c:pt>
                <c:pt idx="8">
                  <c:v>Rheinland-Pfalz</c:v>
                </c:pt>
                <c:pt idx="9">
                  <c:v>Bund</c:v>
                </c:pt>
                <c:pt idx="10">
                  <c:v>Berlin</c:v>
                </c:pt>
                <c:pt idx="11">
                  <c:v>Saarland</c:v>
                </c:pt>
                <c:pt idx="12">
                  <c:v>Niedersachsen</c:v>
                </c:pt>
                <c:pt idx="13">
                  <c:v>Bayern</c:v>
                </c:pt>
                <c:pt idx="14">
                  <c:v>Schleswig-Holstein</c:v>
                </c:pt>
                <c:pt idx="15">
                  <c:v>Hamburg</c:v>
                </c:pt>
                <c:pt idx="16">
                  <c:v>Bremen</c:v>
                </c:pt>
              </c:strCache>
            </c:strRef>
          </c:cat>
          <c:val>
            <c:numRef>
              <c:f>Tabelle1!$B$2:$B$18</c:f>
              <c:numCache>
                <c:formatCode>General</c:formatCode>
                <c:ptCount val="17"/>
                <c:pt idx="0">
                  <c:v>388</c:v>
                </c:pt>
                <c:pt idx="1">
                  <c:v>409</c:v>
                </c:pt>
                <c:pt idx="2">
                  <c:v>419</c:v>
                </c:pt>
                <c:pt idx="3">
                  <c:v>432</c:v>
                </c:pt>
                <c:pt idx="4">
                  <c:v>440</c:v>
                </c:pt>
                <c:pt idx="5">
                  <c:v>449</c:v>
                </c:pt>
                <c:pt idx="6">
                  <c:v>461</c:v>
                </c:pt>
                <c:pt idx="7">
                  <c:v>467</c:v>
                </c:pt>
                <c:pt idx="8">
                  <c:v>481</c:v>
                </c:pt>
                <c:pt idx="9">
                  <c:v>485</c:v>
                </c:pt>
                <c:pt idx="10">
                  <c:v>503</c:v>
                </c:pt>
                <c:pt idx="11">
                  <c:v>519</c:v>
                </c:pt>
                <c:pt idx="12">
                  <c:v>549</c:v>
                </c:pt>
                <c:pt idx="13">
                  <c:v>550</c:v>
                </c:pt>
                <c:pt idx="14">
                  <c:v>567</c:v>
                </c:pt>
                <c:pt idx="15">
                  <c:v>568</c:v>
                </c:pt>
                <c:pt idx="16">
                  <c:v>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36288"/>
        <c:axId val="32703616"/>
        <c:axId val="0"/>
      </c:bar3DChart>
      <c:catAx>
        <c:axId val="32636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2703616"/>
        <c:crosses val="autoZero"/>
        <c:auto val="1"/>
        <c:lblAlgn val="ctr"/>
        <c:lblOffset val="100"/>
        <c:noMultiLvlLbl val="0"/>
      </c:catAx>
      <c:valAx>
        <c:axId val="327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de-DE"/>
          </a:p>
        </c:txPr>
        <c:crossAx val="3263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9809072538501"/>
          <c:y val="1.41574324405034E-3"/>
          <c:w val="0.72661370868464503"/>
          <c:h val="0.895952950240693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Verkehrstote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Tabelle1!$A$2:$A$18</c:f>
              <c:strCache>
                <c:ptCount val="17"/>
                <c:pt idx="0">
                  <c:v>Berlin</c:v>
                </c:pt>
                <c:pt idx="1">
                  <c:v>Bremen</c:v>
                </c:pt>
                <c:pt idx="2">
                  <c:v>Hamburg</c:v>
                </c:pt>
                <c:pt idx="3">
                  <c:v>Nordrhein-Westfalen</c:v>
                </c:pt>
                <c:pt idx="4">
                  <c:v>Saarland</c:v>
                </c:pt>
                <c:pt idx="5">
                  <c:v>Hessen</c:v>
                </c:pt>
                <c:pt idx="6">
                  <c:v>Bund</c:v>
                </c:pt>
                <c:pt idx="7">
                  <c:v>Schleswig-Holstein</c:v>
                </c:pt>
                <c:pt idx="8">
                  <c:v>Baden-Württemberg</c:v>
                </c:pt>
                <c:pt idx="9">
                  <c:v>Rheinland-Pfalz</c:v>
                </c:pt>
                <c:pt idx="10">
                  <c:v>Sachsen</c:v>
                </c:pt>
                <c:pt idx="11">
                  <c:v>Bayern</c:v>
                </c:pt>
                <c:pt idx="12">
                  <c:v>Thüringen</c:v>
                </c:pt>
                <c:pt idx="13">
                  <c:v>Brandenburg </c:v>
                </c:pt>
                <c:pt idx="14">
                  <c:v>Niedersachsen</c:v>
                </c:pt>
                <c:pt idx="15">
                  <c:v>Mecklenburg-Vorpommern</c:v>
                </c:pt>
                <c:pt idx="16">
                  <c:v>Sachsen-Anhalt</c:v>
                </c:pt>
              </c:strCache>
            </c:strRef>
          </c:cat>
          <c:val>
            <c:numRef>
              <c:f>Tabelle1!$B$2:$B$18</c:f>
              <c:numCache>
                <c:formatCode>General</c:formatCode>
                <c:ptCount val="17"/>
                <c:pt idx="0">
                  <c:v>15</c:v>
                </c:pt>
                <c:pt idx="1">
                  <c:v>18</c:v>
                </c:pt>
                <c:pt idx="2">
                  <c:v>22</c:v>
                </c:pt>
                <c:pt idx="3">
                  <c:v>29</c:v>
                </c:pt>
                <c:pt idx="4">
                  <c:v>29</c:v>
                </c:pt>
                <c:pt idx="5">
                  <c:v>37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44</c:v>
                </c:pt>
                <c:pt idx="10">
                  <c:v>46</c:v>
                </c:pt>
                <c:pt idx="11">
                  <c:v>49</c:v>
                </c:pt>
                <c:pt idx="12">
                  <c:v>56</c:v>
                </c:pt>
                <c:pt idx="13" formatCode="0">
                  <c:v>56.7</c:v>
                </c:pt>
                <c:pt idx="14" formatCode="0">
                  <c:v>57.2</c:v>
                </c:pt>
                <c:pt idx="15">
                  <c:v>58</c:v>
                </c:pt>
                <c:pt idx="16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60960"/>
        <c:axId val="32762496"/>
        <c:axId val="0"/>
      </c:bar3DChart>
      <c:catAx>
        <c:axId val="32760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2762496"/>
        <c:crosses val="autoZero"/>
        <c:auto val="1"/>
        <c:lblAlgn val="ctr"/>
        <c:lblOffset val="100"/>
        <c:noMultiLvlLbl val="0"/>
      </c:catAx>
      <c:valAx>
        <c:axId val="327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de-DE"/>
          </a:p>
        </c:txPr>
        <c:crossAx val="3276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2.3213635360398499E-2"/>
                  <c:y val="-1.285656727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213635360398499E-2"/>
                  <c:y val="-6.4282836381453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3771</c:v>
                </c:pt>
                <c:pt idx="1">
                  <c:v>1498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861880697401E-2"/>
                  <c:y val="-1.285656727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27270720797102E-2"/>
                  <c:y val="-6.4282836381453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5307</c:v>
                </c:pt>
                <c:pt idx="1">
                  <c:v>1913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95104"/>
        <c:axId val="41696640"/>
        <c:axId val="0"/>
      </c:bar3DChart>
      <c:catAx>
        <c:axId val="41695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696640"/>
        <c:crosses val="autoZero"/>
        <c:auto val="1"/>
        <c:lblAlgn val="ctr"/>
        <c:lblOffset val="100"/>
        <c:noMultiLvlLbl val="0"/>
      </c:catAx>
      <c:valAx>
        <c:axId val="416966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69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4807831762146503E-2"/>
                  <c:y val="-4.499798546701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1.6070709095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27104"/>
        <c:axId val="41728640"/>
        <c:axId val="0"/>
      </c:bar3DChart>
      <c:catAx>
        <c:axId val="4172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728640"/>
        <c:crosses val="autoZero"/>
        <c:auto val="1"/>
        <c:lblAlgn val="ctr"/>
        <c:lblOffset val="100"/>
        <c:noMultiLvlLbl val="0"/>
      </c:catAx>
      <c:valAx>
        <c:axId val="41728640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4172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7410226520298899E-2"/>
                  <c:y val="-2.249899273350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 formatCode="#,##0">
                  <c:v>1165</c:v>
                </c:pt>
                <c:pt idx="1">
                  <c:v>578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861880697401E-2"/>
                  <c:y val="-1.285656727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034088400996404E-3"/>
                  <c:y val="-6.4282836381453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1135</c:v>
                </c:pt>
                <c:pt idx="1">
                  <c:v>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20032"/>
        <c:axId val="33834112"/>
        <c:axId val="0"/>
      </c:bar3DChart>
      <c:catAx>
        <c:axId val="3382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834112"/>
        <c:crosses val="autoZero"/>
        <c:auto val="1"/>
        <c:lblAlgn val="ctr"/>
        <c:lblOffset val="100"/>
        <c:noMultiLvlLbl val="0"/>
      </c:catAx>
      <c:valAx>
        <c:axId val="338341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82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61058738216099E-2"/>
                  <c:y val="-3.214141819072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006526468455401E-2"/>
                  <c:y val="-1.6070709095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Verkehrstote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88896"/>
        <c:axId val="33890688"/>
        <c:axId val="0"/>
      </c:bar3DChart>
      <c:catAx>
        <c:axId val="3388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890688"/>
        <c:crosses val="autoZero"/>
        <c:auto val="1"/>
        <c:lblAlgn val="ctr"/>
        <c:lblOffset val="100"/>
        <c:noMultiLvlLbl val="0"/>
      </c:catAx>
      <c:valAx>
        <c:axId val="3389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88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066046947177"/>
          <c:y val="0.24705918677656499"/>
          <c:w val="0.16733134246544101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9017044200497898E-3"/>
                  <c:y val="-1.6070709095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49899273350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Kinder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 formatCode="General">
                  <c:v>740</c:v>
                </c:pt>
                <c:pt idx="1">
                  <c:v>1021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820453040597797E-2"/>
                  <c:y val="-2.2498992733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27270720797102E-2"/>
                  <c:y val="-1.928485091443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Verkehrsunfälle</c:v>
                </c:pt>
                <c:pt idx="1">
                  <c:v>verletzte Kinder</c:v>
                </c:pt>
              </c:strCache>
            </c:strRef>
          </c:cat>
          <c:val>
            <c:numRef>
              <c:f>Tabelle1!$C$2:$C$3</c:f>
              <c:numCache>
                <c:formatCode>#,##0</c:formatCode>
                <c:ptCount val="2"/>
                <c:pt idx="0">
                  <c:v>681</c:v>
                </c:pt>
                <c:pt idx="1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936896"/>
        <c:axId val="33938432"/>
        <c:axId val="0"/>
      </c:bar3DChart>
      <c:catAx>
        <c:axId val="3393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938432"/>
        <c:crosses val="autoZero"/>
        <c:auto val="1"/>
        <c:lblAlgn val="ctr"/>
        <c:lblOffset val="100"/>
        <c:noMultiLvlLbl val="0"/>
      </c:catAx>
      <c:valAx>
        <c:axId val="3393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393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0457454844303"/>
          <c:y val="0.250273328595638"/>
          <c:w val="0.167392016611458"/>
          <c:h val="0.15232602634887701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A2F02-585B-4BC1-8BA1-C8BDE4AEA2D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1448A6F-E934-4938-8D1F-6A249FE09E57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2000" b="1" dirty="0" smtClean="0"/>
            <a:t>Verletzte</a:t>
          </a:r>
        </a:p>
        <a:p>
          <a:r>
            <a:rPr lang="de-DE" sz="2000" dirty="0" smtClean="0"/>
            <a:t>10.739               10.289</a:t>
          </a:r>
          <a:endParaRPr lang="de-DE" sz="2000" dirty="0"/>
        </a:p>
      </dgm:t>
    </dgm:pt>
    <dgm:pt modelId="{0C8C5DC9-1B9A-4DCE-8B7E-419A45472667}" type="parTrans" cxnId="{766D1B54-FA61-407A-80C0-92C3031A8BA2}">
      <dgm:prSet/>
      <dgm:spPr/>
      <dgm:t>
        <a:bodyPr/>
        <a:lstStyle/>
        <a:p>
          <a:endParaRPr lang="de-DE"/>
        </a:p>
      </dgm:t>
    </dgm:pt>
    <dgm:pt modelId="{B96A3864-47B1-42B2-9C8E-0F361DC8ACB0}" type="sibTrans" cxnId="{766D1B54-FA61-407A-80C0-92C3031A8BA2}">
      <dgm:prSet/>
      <dgm:spPr/>
      <dgm:t>
        <a:bodyPr/>
        <a:lstStyle/>
        <a:p>
          <a:endParaRPr lang="de-DE"/>
        </a:p>
      </dgm:t>
    </dgm:pt>
    <dgm:pt modelId="{E2FC0DE9-17A3-4812-A043-9D21D3E86E8F}">
      <dgm:prSet phldrT="[Text]" custT="1"/>
      <dgm:spPr>
        <a:solidFill>
          <a:srgbClr val="00B050"/>
        </a:solidFill>
      </dgm:spPr>
      <dgm:t>
        <a:bodyPr/>
        <a:lstStyle/>
        <a:p>
          <a:r>
            <a:rPr lang="de-DE" sz="2000" b="1" dirty="0" smtClean="0"/>
            <a:t>Verkehrstote</a:t>
          </a:r>
        </a:p>
        <a:p>
          <a:r>
            <a:rPr lang="de-DE" sz="2000" dirty="0" smtClean="0"/>
            <a:t>139        170</a:t>
          </a:r>
          <a:endParaRPr lang="de-DE" sz="2000" dirty="0"/>
        </a:p>
      </dgm:t>
    </dgm:pt>
    <dgm:pt modelId="{607B46E7-FA52-4A75-88E8-E27A473505D1}" type="parTrans" cxnId="{C1207475-3C27-491E-839C-7BB544A779FB}">
      <dgm:prSet/>
      <dgm:spPr/>
      <dgm:t>
        <a:bodyPr/>
        <a:lstStyle/>
        <a:p>
          <a:endParaRPr lang="de-DE"/>
        </a:p>
      </dgm:t>
    </dgm:pt>
    <dgm:pt modelId="{B7D23BDA-2FCE-4DC5-971F-F4C3B5853C00}" type="sibTrans" cxnId="{C1207475-3C27-491E-839C-7BB544A779FB}">
      <dgm:prSet/>
      <dgm:spPr/>
      <dgm:t>
        <a:bodyPr/>
        <a:lstStyle/>
        <a:p>
          <a:endParaRPr lang="de-DE"/>
        </a:p>
      </dgm:t>
    </dgm:pt>
    <dgm:pt modelId="{0C042AA4-4C6B-4F1C-92FC-5C59A5ABF6ED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de-DE" sz="2000" b="1" dirty="0" smtClean="0"/>
            <a:t>Verkehrsunfälle</a:t>
          </a:r>
        </a:p>
        <a:p>
          <a:pPr algn="l"/>
          <a:r>
            <a:rPr lang="de-DE" sz="2000" dirty="0" smtClean="0"/>
            <a:t>79.254                                              81.165                                          </a:t>
          </a:r>
          <a:endParaRPr lang="de-DE" sz="2000" dirty="0"/>
        </a:p>
      </dgm:t>
    </dgm:pt>
    <dgm:pt modelId="{1685BF9D-5C3D-446B-8D0F-A0DB92463E0D}" type="sibTrans" cxnId="{BED7DDA4-7879-487D-AEA5-EB6BB3B31294}">
      <dgm:prSet/>
      <dgm:spPr/>
      <dgm:t>
        <a:bodyPr/>
        <a:lstStyle/>
        <a:p>
          <a:endParaRPr lang="de-DE"/>
        </a:p>
      </dgm:t>
    </dgm:pt>
    <dgm:pt modelId="{4B26F3CC-A3EA-46FE-A533-C5FB6F4B99D3}" type="parTrans" cxnId="{BED7DDA4-7879-487D-AEA5-EB6BB3B31294}">
      <dgm:prSet/>
      <dgm:spPr/>
      <dgm:t>
        <a:bodyPr/>
        <a:lstStyle/>
        <a:p>
          <a:endParaRPr lang="de-DE"/>
        </a:p>
      </dgm:t>
    </dgm:pt>
    <dgm:pt modelId="{39D5F34E-9602-4A31-9AB2-F8511BAC10D1}" type="pres">
      <dgm:prSet presAssocID="{477A2F02-585B-4BC1-8BA1-C8BDE4AEA2DE}" presName="Name0" presStyleCnt="0">
        <dgm:presLayoutVars>
          <dgm:dir/>
          <dgm:animLvl val="lvl"/>
          <dgm:resizeHandles val="exact"/>
        </dgm:presLayoutVars>
      </dgm:prSet>
      <dgm:spPr/>
    </dgm:pt>
    <dgm:pt modelId="{C68AE76E-132D-40A5-AC16-3EC83762E211}" type="pres">
      <dgm:prSet presAssocID="{0C042AA4-4C6B-4F1C-92FC-5C59A5ABF6ED}" presName="Name8" presStyleCnt="0"/>
      <dgm:spPr/>
    </dgm:pt>
    <dgm:pt modelId="{17B30466-15A7-495C-A4C8-D824873279BE}" type="pres">
      <dgm:prSet presAssocID="{0C042AA4-4C6B-4F1C-92FC-5C59A5ABF6ED}" presName="level" presStyleLbl="node1" presStyleIdx="0" presStyleCnt="3" custLinFactNeighborX="-1090" custLinFactNeighborY="-490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D9156B-C77E-4EB8-AA15-8D1ED67F37E9}" type="pres">
      <dgm:prSet presAssocID="{0C042AA4-4C6B-4F1C-92FC-5C59A5ABF6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8370B3-80E4-4498-99B7-A160C283C2B5}" type="pres">
      <dgm:prSet presAssocID="{31448A6F-E934-4938-8D1F-6A249FE09E57}" presName="Name8" presStyleCnt="0"/>
      <dgm:spPr/>
    </dgm:pt>
    <dgm:pt modelId="{97C7D924-2B61-4222-9388-26C369D50F8D}" type="pres">
      <dgm:prSet presAssocID="{31448A6F-E934-4938-8D1F-6A249FE09E57}" presName="level" presStyleLbl="node1" presStyleIdx="1" presStyleCnt="3" custScaleX="128122" custLinFactNeighborX="-289" custLinFactNeighborY="-43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A74BC0-5769-40F0-8D05-45FC7DDDBA22}" type="pres">
      <dgm:prSet presAssocID="{31448A6F-E934-4938-8D1F-6A249FE09E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AFD2E7-386C-4EC3-8069-7723F5E3D4F9}" type="pres">
      <dgm:prSet presAssocID="{E2FC0DE9-17A3-4812-A043-9D21D3E86E8F}" presName="Name8" presStyleCnt="0"/>
      <dgm:spPr/>
    </dgm:pt>
    <dgm:pt modelId="{5891F978-D82F-4FBD-A058-317D8568C1CE}" type="pres">
      <dgm:prSet presAssocID="{E2FC0DE9-17A3-4812-A043-9D21D3E86E8F}" presName="level" presStyleLbl="node1" presStyleIdx="2" presStyleCnt="3" custScaleX="210699" custScaleY="69118" custLinFactNeighborX="-334" custLinFactNeighborY="294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6A6CDE-1285-4086-89E6-58D5F94EC65C}" type="pres">
      <dgm:prSet presAssocID="{E2FC0DE9-17A3-4812-A043-9D21D3E86E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120328A-5B06-4A5F-9A39-926AE524BA49}" type="presOf" srcId="{E2FC0DE9-17A3-4812-A043-9D21D3E86E8F}" destId="{5891F978-D82F-4FBD-A058-317D8568C1CE}" srcOrd="0" destOrd="0" presId="urn:microsoft.com/office/officeart/2005/8/layout/pyramid3"/>
    <dgm:cxn modelId="{7FB1A932-975F-436D-A417-13FB21AD0184}" type="presOf" srcId="{477A2F02-585B-4BC1-8BA1-C8BDE4AEA2DE}" destId="{39D5F34E-9602-4A31-9AB2-F8511BAC10D1}" srcOrd="0" destOrd="0" presId="urn:microsoft.com/office/officeart/2005/8/layout/pyramid3"/>
    <dgm:cxn modelId="{BF2864F3-ADED-4924-9D29-F79455A0BCE7}" type="presOf" srcId="{0C042AA4-4C6B-4F1C-92FC-5C59A5ABF6ED}" destId="{17B30466-15A7-495C-A4C8-D824873279BE}" srcOrd="0" destOrd="0" presId="urn:microsoft.com/office/officeart/2005/8/layout/pyramid3"/>
    <dgm:cxn modelId="{BED7DDA4-7879-487D-AEA5-EB6BB3B31294}" srcId="{477A2F02-585B-4BC1-8BA1-C8BDE4AEA2DE}" destId="{0C042AA4-4C6B-4F1C-92FC-5C59A5ABF6ED}" srcOrd="0" destOrd="0" parTransId="{4B26F3CC-A3EA-46FE-A533-C5FB6F4B99D3}" sibTransId="{1685BF9D-5C3D-446B-8D0F-A0DB92463E0D}"/>
    <dgm:cxn modelId="{C1207475-3C27-491E-839C-7BB544A779FB}" srcId="{477A2F02-585B-4BC1-8BA1-C8BDE4AEA2DE}" destId="{E2FC0DE9-17A3-4812-A043-9D21D3E86E8F}" srcOrd="2" destOrd="0" parTransId="{607B46E7-FA52-4A75-88E8-E27A473505D1}" sibTransId="{B7D23BDA-2FCE-4DC5-971F-F4C3B5853C00}"/>
    <dgm:cxn modelId="{E6CA86F5-B7D3-42D7-9884-9F007C5C8EE3}" type="presOf" srcId="{E2FC0DE9-17A3-4812-A043-9D21D3E86E8F}" destId="{F36A6CDE-1285-4086-89E6-58D5F94EC65C}" srcOrd="1" destOrd="0" presId="urn:microsoft.com/office/officeart/2005/8/layout/pyramid3"/>
    <dgm:cxn modelId="{A69D2AAE-CF5B-49E2-90CC-A6BB87A7DCAD}" type="presOf" srcId="{31448A6F-E934-4938-8D1F-6A249FE09E57}" destId="{ECA74BC0-5769-40F0-8D05-45FC7DDDBA22}" srcOrd="1" destOrd="0" presId="urn:microsoft.com/office/officeart/2005/8/layout/pyramid3"/>
    <dgm:cxn modelId="{880A63FC-85DD-4FDB-999A-25FEB0C0329F}" type="presOf" srcId="{0C042AA4-4C6B-4F1C-92FC-5C59A5ABF6ED}" destId="{88D9156B-C77E-4EB8-AA15-8D1ED67F37E9}" srcOrd="1" destOrd="0" presId="urn:microsoft.com/office/officeart/2005/8/layout/pyramid3"/>
    <dgm:cxn modelId="{766D1B54-FA61-407A-80C0-92C3031A8BA2}" srcId="{477A2F02-585B-4BC1-8BA1-C8BDE4AEA2DE}" destId="{31448A6F-E934-4938-8D1F-6A249FE09E57}" srcOrd="1" destOrd="0" parTransId="{0C8C5DC9-1B9A-4DCE-8B7E-419A45472667}" sibTransId="{B96A3864-47B1-42B2-9C8E-0F361DC8ACB0}"/>
    <dgm:cxn modelId="{7BD6A3EA-7A1C-46DA-81C6-11D5CED0B717}" type="presOf" srcId="{31448A6F-E934-4938-8D1F-6A249FE09E57}" destId="{97C7D924-2B61-4222-9388-26C369D50F8D}" srcOrd="0" destOrd="0" presId="urn:microsoft.com/office/officeart/2005/8/layout/pyramid3"/>
    <dgm:cxn modelId="{0F51A9C5-0091-4FEF-9AE2-FB248D503968}" type="presParOf" srcId="{39D5F34E-9602-4A31-9AB2-F8511BAC10D1}" destId="{C68AE76E-132D-40A5-AC16-3EC83762E211}" srcOrd="0" destOrd="0" presId="urn:microsoft.com/office/officeart/2005/8/layout/pyramid3"/>
    <dgm:cxn modelId="{80611F43-9069-4CCC-8072-AB6D518B47BB}" type="presParOf" srcId="{C68AE76E-132D-40A5-AC16-3EC83762E211}" destId="{17B30466-15A7-495C-A4C8-D824873279BE}" srcOrd="0" destOrd="0" presId="urn:microsoft.com/office/officeart/2005/8/layout/pyramid3"/>
    <dgm:cxn modelId="{92AA3190-9A80-42E3-B77A-879368A4D8A0}" type="presParOf" srcId="{C68AE76E-132D-40A5-AC16-3EC83762E211}" destId="{88D9156B-C77E-4EB8-AA15-8D1ED67F37E9}" srcOrd="1" destOrd="0" presId="urn:microsoft.com/office/officeart/2005/8/layout/pyramid3"/>
    <dgm:cxn modelId="{A814D32E-BED8-4441-8FC9-70EF3A5BA001}" type="presParOf" srcId="{39D5F34E-9602-4A31-9AB2-F8511BAC10D1}" destId="{6A8370B3-80E4-4498-99B7-A160C283C2B5}" srcOrd="1" destOrd="0" presId="urn:microsoft.com/office/officeart/2005/8/layout/pyramid3"/>
    <dgm:cxn modelId="{DDCBDF37-5C4B-4D59-A4D8-FB4965488115}" type="presParOf" srcId="{6A8370B3-80E4-4498-99B7-A160C283C2B5}" destId="{97C7D924-2B61-4222-9388-26C369D50F8D}" srcOrd="0" destOrd="0" presId="urn:microsoft.com/office/officeart/2005/8/layout/pyramid3"/>
    <dgm:cxn modelId="{2780ECE3-B7B2-4F90-B3D8-242B8FEB4FD6}" type="presParOf" srcId="{6A8370B3-80E4-4498-99B7-A160C283C2B5}" destId="{ECA74BC0-5769-40F0-8D05-45FC7DDDBA22}" srcOrd="1" destOrd="0" presId="urn:microsoft.com/office/officeart/2005/8/layout/pyramid3"/>
    <dgm:cxn modelId="{9F9C6325-8242-46A9-AA37-B75895DCA808}" type="presParOf" srcId="{39D5F34E-9602-4A31-9AB2-F8511BAC10D1}" destId="{38AFD2E7-386C-4EC3-8069-7723F5E3D4F9}" srcOrd="2" destOrd="0" presId="urn:microsoft.com/office/officeart/2005/8/layout/pyramid3"/>
    <dgm:cxn modelId="{280E1D5C-668C-4C7A-924A-690C7BFC2B52}" type="presParOf" srcId="{38AFD2E7-386C-4EC3-8069-7723F5E3D4F9}" destId="{5891F978-D82F-4FBD-A058-317D8568C1CE}" srcOrd="0" destOrd="0" presId="urn:microsoft.com/office/officeart/2005/8/layout/pyramid3"/>
    <dgm:cxn modelId="{3708EDD4-E8EF-445A-8333-F07D2B19C62B}" type="presParOf" srcId="{38AFD2E7-386C-4EC3-8069-7723F5E3D4F9}" destId="{F36A6CDE-1285-4086-89E6-58D5F94EC65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30466-15A7-495C-A4C8-D824873279BE}">
      <dsp:nvSpPr>
        <dsp:cNvPr id="0" name=""/>
        <dsp:cNvSpPr/>
      </dsp:nvSpPr>
      <dsp:spPr>
        <a:xfrm rot="10800000">
          <a:off x="0" y="0"/>
          <a:ext cx="7560839" cy="1632178"/>
        </a:xfrm>
        <a:prstGeom prst="trapezoid">
          <a:avLst>
            <a:gd name="adj" fmla="val 86066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Verkehrsunfälle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79.254                                              81.165                                          </a:t>
          </a:r>
          <a:endParaRPr lang="de-DE" sz="2000" kern="1200" dirty="0"/>
        </a:p>
      </dsp:txBody>
      <dsp:txXfrm rot="-10800000">
        <a:off x="1323146" y="0"/>
        <a:ext cx="4914546" cy="1632178"/>
      </dsp:txXfrm>
    </dsp:sp>
    <dsp:sp modelId="{97C7D924-2B61-4222-9388-26C369D50F8D}">
      <dsp:nvSpPr>
        <dsp:cNvPr id="0" name=""/>
        <dsp:cNvSpPr/>
      </dsp:nvSpPr>
      <dsp:spPr>
        <a:xfrm rot="10800000">
          <a:off x="722925" y="1625095"/>
          <a:ext cx="6087526" cy="1632178"/>
        </a:xfrm>
        <a:prstGeom prst="trapezoid">
          <a:avLst>
            <a:gd name="adj" fmla="val 86066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Verletzte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10.739               10.289</a:t>
          </a:r>
          <a:endParaRPr lang="de-DE" sz="2000" kern="1200" dirty="0"/>
        </a:p>
      </dsp:txBody>
      <dsp:txXfrm rot="-10800000">
        <a:off x="1788242" y="1625095"/>
        <a:ext cx="3956892" cy="1632178"/>
      </dsp:txXfrm>
    </dsp:sp>
    <dsp:sp modelId="{5891F978-D82F-4FBD-A058-317D8568C1CE}">
      <dsp:nvSpPr>
        <dsp:cNvPr id="0" name=""/>
        <dsp:cNvSpPr/>
      </dsp:nvSpPr>
      <dsp:spPr>
        <a:xfrm rot="10800000">
          <a:off x="1728191" y="3264357"/>
          <a:ext cx="4091484" cy="1128129"/>
        </a:xfrm>
        <a:prstGeom prst="trapezoid">
          <a:avLst>
            <a:gd name="adj" fmla="val 86066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Verkehrstote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139        170</a:t>
          </a:r>
          <a:endParaRPr lang="de-DE" sz="2000" kern="1200" dirty="0"/>
        </a:p>
      </dsp:txBody>
      <dsp:txXfrm rot="-10800000">
        <a:off x="1728191" y="3264357"/>
        <a:ext cx="4091484" cy="112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0.6523</cdr:x>
      <cdr:y>0.18653</cdr:y>
    </cdr:from>
    <cdr:to>
      <cdr:x>0.77774</cdr:x>
      <cdr:y>0.28822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616674" y="792683"/>
          <a:ext cx="1080114" cy="432155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accent2"/>
          </a:solidFill>
        </a:ln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de-DE" sz="1600" b="1" dirty="0" smtClean="0">
              <a:solidFill>
                <a:schemeClr val="accent2"/>
              </a:solidFill>
            </a:rPr>
            <a:t>+ 4,4 %</a:t>
          </a:r>
          <a:endParaRPr lang="de-DE" sz="16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0.66066</cdr:x>
      <cdr:y>0.6779</cdr:y>
    </cdr:from>
    <cdr:to>
      <cdr:x>0.77774</cdr:x>
      <cdr:y>0.76264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5688682" y="2880915"/>
          <a:ext cx="1008129" cy="360123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600" b="1" dirty="0" smtClean="0">
              <a:solidFill>
                <a:srgbClr val="C00000"/>
              </a:solidFill>
            </a:rPr>
            <a:t>- 18,2 %</a:t>
          </a:r>
          <a:endParaRPr lang="de-DE" sz="16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3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defTabSz="915988">
              <a:defRPr sz="13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1737"/>
            <a:ext cx="294640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3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91737"/>
            <a:ext cx="294640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defTabSz="915988">
              <a:defRPr sz="13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B5081FEC-A9D3-49FC-B7C0-ECD482322A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75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defTabSz="9159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63588"/>
            <a:ext cx="5400675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4757"/>
            <a:ext cx="4984750" cy="44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737"/>
            <a:ext cx="294640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91737"/>
            <a:ext cx="294640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defTabSz="9159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0508BB0E-35E2-4AD5-91A5-1943A93C09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575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defTabSz="915988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defTabSz="915988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defTabSz="915988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defTabSz="915988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defTabSz="9159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defTabSz="9159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defTabSz="9159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defTabSz="9159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fld id="{FD9B026A-30C0-4FA3-8E8E-2F44D43F4F35}" type="slidenum">
              <a:rPr lang="de-DE" altLang="de-DE" sz="1300" b="0" smtClean="0">
                <a:solidFill>
                  <a:schemeClr val="tx1"/>
                </a:solidFill>
                <a:latin typeface="Times"/>
              </a:rPr>
              <a:pPr/>
              <a:t>0</a:t>
            </a:fld>
            <a:endParaRPr lang="de-DE" altLang="de-DE" sz="1300" b="0" smtClean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22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23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3E6E0-31B7-46E3-8DF7-DE596A860C35}" type="slidenum">
              <a:rPr lang="de-DE" smtClean="0">
                <a:solidFill>
                  <a:srgbClr val="EEECE1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xfrm>
            <a:off x="590550" y="4603015"/>
            <a:ext cx="5832475" cy="5255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86613-AF5C-4DEC-8AE7-3F6DD9618521}" type="slidenum">
              <a:rPr lang="de-DE" smtClean="0">
                <a:solidFill>
                  <a:srgbClr val="EEECE1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EEECE1"/>
              </a:solidFill>
            </a:endParaRPr>
          </a:p>
        </p:txBody>
      </p:sp>
      <p:sp>
        <p:nvSpPr>
          <p:cNvPr id="9220" name="Notizenplatzhalter 1"/>
          <p:cNvSpPr>
            <a:spLocks noGrp="1"/>
          </p:cNvSpPr>
          <p:nvPr/>
        </p:nvSpPr>
        <p:spPr bwMode="auto">
          <a:xfrm>
            <a:off x="906463" y="4734757"/>
            <a:ext cx="4984750" cy="4428417"/>
          </a:xfrm>
          <a:prstGeom prst="rect">
            <a:avLst/>
          </a:prstGeom>
        </p:spPr>
        <p:txBody>
          <a:bodyPr lIns="91632" tIns="45816" rIns="91632" bIns="45816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 b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C3D92-9444-4B58-9659-562396DE36E4}" type="slidenum">
              <a:rPr lang="de-DE" smtClean="0">
                <a:solidFill>
                  <a:srgbClr val="EEECE1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EEECE1"/>
              </a:solidFill>
            </a:endParaRPr>
          </a:p>
        </p:txBody>
      </p:sp>
      <p:sp>
        <p:nvSpPr>
          <p:cNvPr id="10244" name="Notizenplatzhalter 1"/>
          <p:cNvSpPr>
            <a:spLocks noGrp="1"/>
          </p:cNvSpPr>
          <p:nvPr/>
        </p:nvSpPr>
        <p:spPr bwMode="auto">
          <a:xfrm>
            <a:off x="906463" y="4734757"/>
            <a:ext cx="4984750" cy="4428417"/>
          </a:xfrm>
          <a:prstGeom prst="rect">
            <a:avLst/>
          </a:prstGeom>
        </p:spPr>
        <p:txBody>
          <a:bodyPr lIns="91632" tIns="45816" rIns="91632" bIns="45816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 b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17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19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20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F81159-5604-4576-8F10-F3EE1D33910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21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9479-409A-492C-83FE-C8AF55E8B8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1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8942-F712-450B-B859-2A1AB57F26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57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B3F2-0024-4563-A228-0B39A9B5DC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1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57" y="2130976"/>
            <a:ext cx="8420688" cy="1470086"/>
          </a:xfrm>
          <a:prstGeom prst="rect">
            <a:avLst/>
          </a:prstGeom>
        </p:spPr>
        <p:txBody>
          <a:bodyPr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312" y="3886153"/>
            <a:ext cx="6935376" cy="1752295"/>
          </a:xfrm>
          <a:prstGeom prst="rect">
            <a:avLst/>
          </a:prstGeom>
        </p:spPr>
        <p:txBody>
          <a:bodyPr lIns="83969" tIns="41985" rIns="83969" bIns="41985"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C674-C5F8-474E-A961-D6159916EC0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  <a:prstGeom prst="rect">
            <a:avLst/>
          </a:prstGeom>
        </p:spPr>
        <p:txBody>
          <a:bodyPr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595" y="1599673"/>
            <a:ext cx="8914812" cy="4526884"/>
          </a:xfrm>
          <a:prstGeom prst="rect">
            <a:avLst/>
          </a:prstGeom>
        </p:spPr>
        <p:txBody>
          <a:bodyPr lIns="83969" tIns="41985" rIns="83969" bIns="41985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2CE9-6CFB-4F1F-B040-D6EC8DFB567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6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  <a:prstGeom prst="rect">
            <a:avLst/>
          </a:prstGeom>
        </p:spPr>
        <p:txBody>
          <a:bodyPr lIns="83969" tIns="41985" rIns="83969" bIns="41985" anchor="t"/>
          <a:lstStyle>
            <a:lvl1pPr algn="l">
              <a:defRPr sz="37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  <a:prstGeom prst="rect">
            <a:avLst/>
          </a:prstGeom>
        </p:spPr>
        <p:txBody>
          <a:bodyPr lIns="83969" tIns="41985" rIns="83969" bIns="41985"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0948-F088-488A-8F4E-3D3A9729509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5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  <a:prstGeom prst="rect">
            <a:avLst/>
          </a:prstGeom>
        </p:spPr>
        <p:txBody>
          <a:bodyPr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595" y="1599673"/>
            <a:ext cx="4386816" cy="4526884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3590" y="1599673"/>
            <a:ext cx="4386817" cy="4526884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F338-791B-4E6F-BF4F-C3E77E3D700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594" y="1534879"/>
            <a:ext cx="4376523" cy="639293"/>
          </a:xfrm>
          <a:prstGeom prst="rect">
            <a:avLst/>
          </a:prstGeom>
        </p:spPr>
        <p:txBody>
          <a:bodyPr lIns="83969" tIns="41985" rIns="83969" bIns="41985"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594" y="2174172"/>
            <a:ext cx="4376523" cy="395238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3" y="1534879"/>
            <a:ext cx="4377994" cy="639293"/>
          </a:xfrm>
          <a:prstGeom prst="rect">
            <a:avLst/>
          </a:prstGeom>
        </p:spPr>
        <p:txBody>
          <a:bodyPr lIns="83969" tIns="41985" rIns="83969" bIns="41985"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3" y="2174172"/>
            <a:ext cx="4377994" cy="395238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6722-D6D3-40C2-9C43-08327F58C62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0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  <a:prstGeom prst="rect">
            <a:avLst/>
          </a:prstGeom>
        </p:spPr>
        <p:txBody>
          <a:bodyPr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1F48-A677-48E0-800A-068C4223BC5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8B08-2B35-4F0B-8D3A-F974315A653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3572"/>
            <a:ext cx="3258862" cy="1161958"/>
          </a:xfrm>
          <a:prstGeom prst="rect">
            <a:avLst/>
          </a:prstGeom>
        </p:spPr>
        <p:txBody>
          <a:bodyPr lIns="83969" tIns="41985" rIns="83969" bIns="41985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75" y="273571"/>
            <a:ext cx="5536831" cy="5852986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595" y="1435530"/>
            <a:ext cx="3258862" cy="4691027"/>
          </a:xfrm>
          <a:prstGeom prst="rect">
            <a:avLst/>
          </a:prstGeom>
        </p:spPr>
        <p:txBody>
          <a:bodyPr lIns="83969" tIns="41985" rIns="83969" bIns="41985"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6FE6-A721-445B-AA94-EF327EDA729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80D0-6178-4301-8EA2-3167D0E350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2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200" y="4800456"/>
            <a:ext cx="5944188" cy="567300"/>
          </a:xfrm>
          <a:prstGeom prst="rect">
            <a:avLst/>
          </a:prstGeom>
        </p:spPr>
        <p:txBody>
          <a:bodyPr lIns="83969" tIns="41985" rIns="83969" bIns="41985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200" y="613376"/>
            <a:ext cx="5944188" cy="4113648"/>
          </a:xfrm>
          <a:prstGeom prst="rect">
            <a:avLst/>
          </a:prstGeom>
        </p:spPr>
        <p:txBody>
          <a:bodyPr lIns="83969" tIns="41985" rIns="83969" bIns="41985"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200" y="5367757"/>
            <a:ext cx="5944188" cy="804876"/>
          </a:xfrm>
          <a:prstGeom prst="rect">
            <a:avLst/>
          </a:prstGeom>
        </p:spPr>
        <p:txBody>
          <a:bodyPr lIns="83969" tIns="41985" rIns="83969" bIns="41985"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D300-8E3C-4F6B-B8B2-093913254AB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6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595" y="275012"/>
            <a:ext cx="8914812" cy="1143240"/>
          </a:xfrm>
          <a:prstGeom prst="rect">
            <a:avLst/>
          </a:prstGeom>
        </p:spPr>
        <p:txBody>
          <a:bodyPr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595" y="1599673"/>
            <a:ext cx="8914812" cy="4526884"/>
          </a:xfrm>
          <a:prstGeom prst="rect">
            <a:avLst/>
          </a:prstGeom>
        </p:spPr>
        <p:txBody>
          <a:bodyPr vert="eaVert" lIns="83969" tIns="41985" rIns="83969" bIns="41985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F9BE-8354-415F-8AA4-62006AD3CAE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81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2439" y="275012"/>
            <a:ext cx="2227968" cy="5851545"/>
          </a:xfrm>
          <a:prstGeom prst="rect">
            <a:avLst/>
          </a:prstGeom>
        </p:spPr>
        <p:txBody>
          <a:bodyPr vert="eaVert" lIns="83969" tIns="41985" rIns="83969" bIns="41985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594" y="275012"/>
            <a:ext cx="6545666" cy="5851545"/>
          </a:xfrm>
          <a:prstGeom prst="rect">
            <a:avLst/>
          </a:prstGeom>
        </p:spPr>
        <p:txBody>
          <a:bodyPr vert="eaVert" lIns="83969" tIns="41985" rIns="83969" bIns="41985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27.02.2015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FD76-8ABF-45FA-B3AC-29C4BF35493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6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2035-1A18-4DB5-8113-C54979328E82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06DA-89D6-4610-8403-D44D2E6F8C1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A16F-5769-4BEC-AC83-9002D9C8A995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B39C-FE73-4F45-BD06-4A05BFC59A7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74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645B-E476-4B35-91CC-C3A496D33148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B2F0-2C47-4A6E-BD85-D50D8386940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30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50" y="1978025"/>
            <a:ext cx="4016375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6025" y="1978025"/>
            <a:ext cx="4017963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B7C9-82BA-4304-AE8E-377454055B2E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AF41-A01E-4A87-A066-53B326BECA2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77F-455B-41DD-AF04-0E30F44B7519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6DF6-C9D5-4B9F-9060-A9D08CF2EA3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4819-F82B-423C-8FF7-885D2F3055F3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1EA5-A904-4A2E-A2C5-9B437E4FDE3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3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F0490-94DF-4E35-BD2A-272B631776A3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D8D5-77C4-4203-8AE2-90016886098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F5ED-C7FD-4B91-9F38-A990B583AC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76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611-7A70-45BC-8D0E-6BA5A8E19129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D9D4-5E33-4F91-A0D7-805DC9CED2E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77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0995-10E6-428F-A948-165ABB81857B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6FC1-CB89-4CAF-BB2F-AA7B431ED62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7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147A-69DC-4AD1-851B-84636B3F5090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0B55-B089-4F09-A5A6-331676396D8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2424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2424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3BDB-B25C-42B0-BF10-7C2EB4B90B4D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A67C-308C-4FEF-80AD-DBEBA2EC469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3048000"/>
            <a:ext cx="42291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3048000"/>
            <a:ext cx="42291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2CBC9-424E-47D3-BE5F-7FC8FE168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8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11C5-F8E8-4465-956C-70A0082755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6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48D9-0DD6-465D-970B-930E06D26B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5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4D9F-216F-41F9-843A-1DD12B9F25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750A-FEEE-43A9-9A0C-C1BF1E383F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5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C3828-863F-4F00-98C7-2A15EC6156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6629400"/>
            <a:ext cx="990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127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048000"/>
            <a:ext cx="8610600" cy="2743200"/>
          </a:xfrm>
          <a:prstGeom prst="rect">
            <a:avLst/>
          </a:prstGeom>
          <a:solidFill>
            <a:srgbClr val="A9B4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0" tIns="270000" rIns="270000" bIns="27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616700"/>
            <a:ext cx="6934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629400"/>
            <a:ext cx="1143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5867400" y="66167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GB" altLang="de-DE" sz="1100" smtClean="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03A4CC9-8534-4729-8918-478E2B4566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3" name="Rectangle 45"/>
          <p:cNvSpPr>
            <a:spLocks noChangeArrowheads="1"/>
          </p:cNvSpPr>
          <p:nvPr userDrawn="1"/>
        </p:nvSpPr>
        <p:spPr bwMode="auto">
          <a:xfrm>
            <a:off x="0" y="0"/>
            <a:ext cx="9906000" cy="1514475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1034" name="Picture 46" descr="BB_PA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60350"/>
            <a:ext cx="11874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48"/>
          <p:cNvSpPr>
            <a:spLocks noChangeArrowheads="1"/>
          </p:cNvSpPr>
          <p:nvPr userDrawn="1"/>
        </p:nvSpPr>
        <p:spPr bwMode="auto">
          <a:xfrm>
            <a:off x="8133754" y="461486"/>
            <a:ext cx="199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00" tIns="0" rIns="396000" bIns="0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600" dirty="0" smtClean="0">
                <a:solidFill>
                  <a:schemeClr val="tx1"/>
                </a:solidFill>
                <a:latin typeface="Arial Narrow" pitchFamily="34" charset="0"/>
              </a:rPr>
              <a:t>Ministerium</a:t>
            </a:r>
            <a:br>
              <a:rPr lang="de-DE" altLang="de-DE" sz="16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DE" altLang="de-DE" sz="1600" dirty="0" smtClean="0">
                <a:solidFill>
                  <a:schemeClr val="tx1"/>
                </a:solidFill>
                <a:latin typeface="Arial Narrow" pitchFamily="34" charset="0"/>
              </a:rPr>
              <a:t>des Innern und für Kommunales</a:t>
            </a:r>
          </a:p>
        </p:txBody>
      </p:sp>
      <p:sp>
        <p:nvSpPr>
          <p:cNvPr id="1036" name="Line 49"/>
          <p:cNvSpPr>
            <a:spLocks noChangeShapeType="1"/>
          </p:cNvSpPr>
          <p:nvPr userDrawn="1"/>
        </p:nvSpPr>
        <p:spPr bwMode="auto">
          <a:xfrm>
            <a:off x="8121352" y="302736"/>
            <a:ext cx="0" cy="939800"/>
          </a:xfrm>
          <a:prstGeom prst="line">
            <a:avLst/>
          </a:prstGeom>
          <a:noFill/>
          <a:ln w="19050">
            <a:solidFill>
              <a:srgbClr val="C73C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50"/>
          <p:cNvSpPr>
            <a:spLocks noChangeArrowheads="1"/>
          </p:cNvSpPr>
          <p:nvPr userDrawn="1"/>
        </p:nvSpPr>
        <p:spPr bwMode="auto">
          <a:xfrm>
            <a:off x="0" y="6497638"/>
            <a:ext cx="9906000" cy="360362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F172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F172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901589" cy="1370736"/>
          </a:xfrm>
          <a:prstGeom prst="rect">
            <a:avLst/>
          </a:prstGeom>
          <a:solidFill>
            <a:srgbClr val="E6BE3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de-DE" altLang="de-DE" b="0" smtClean="0">
              <a:solidFill>
                <a:srgbClr val="000000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6531154"/>
            <a:ext cx="9901589" cy="326846"/>
          </a:xfrm>
          <a:prstGeom prst="rect">
            <a:avLst/>
          </a:prstGeom>
          <a:solidFill>
            <a:srgbClr val="E6BE3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de-DE" altLang="de-DE" b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7656" y="6531154"/>
            <a:ext cx="2333852" cy="2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4042">
              <a:defRPr sz="1100" smtClean="0">
                <a:latin typeface="Arial Narrow" pitchFamily="34" charset="0"/>
              </a:defRPr>
            </a:lvl1pPr>
          </a:lstStyle>
          <a:p>
            <a:pPr algn="l" eaLnBrk="1" hangingPunct="1">
              <a:defRPr/>
            </a:pPr>
            <a:r>
              <a:rPr lang="de-DE" altLang="de-DE" b="0" smtClean="0">
                <a:solidFill>
                  <a:srgbClr val="000000"/>
                </a:solidFill>
              </a:rPr>
              <a:t>27.02.2015</a:t>
            </a:r>
            <a:endParaRPr lang="de-DE" altLang="de-DE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3864" y="6531154"/>
            <a:ext cx="3333863" cy="2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042">
              <a:defRPr sz="1100" smtClean="0"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de-DE" altLang="de-DE" b="0" smtClean="0">
                <a:solidFill>
                  <a:srgbClr val="000000"/>
                </a:solidFill>
              </a:rPr>
              <a:t>Pressekonferenz Unfallbilanz 2014 - MIK | MIL</a:t>
            </a:r>
            <a:endParaRPr lang="de-DE" altLang="de-DE" b="0">
              <a:solidFill>
                <a:srgbClr val="000000"/>
              </a:solidFill>
            </a:endParaRPr>
          </a:p>
        </p:txBody>
      </p:sp>
      <p:pic>
        <p:nvPicPr>
          <p:cNvPr id="1030" name="Picture 9" descr="BB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6" y="260613"/>
            <a:ext cx="1100013" cy="8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2651503" y="2938732"/>
            <a:ext cx="1267662" cy="35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351511" y="2482300"/>
            <a:ext cx="1901493" cy="35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8911" y="6531155"/>
            <a:ext cx="2311792" cy="47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69" tIns="41985" rIns="83969" bIns="41985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fld id="{BE2D7844-41B1-4E48-AB38-1B73EDE38B74}" type="slidenum">
              <a:rPr lang="de-DE" altLang="de-DE" b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 alt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0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0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defTabSz="9140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defTabSz="9140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defTabSz="9140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140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140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140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140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584" indent="-342584" algn="l" defTabSz="914042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479" indent="-285729" algn="l" defTabSz="91404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16" indent="-228875" algn="l" defTabSz="914042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666" indent="-228875" algn="l" defTabSz="91404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958" indent="-228875" algn="l" defTabSz="91404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76805" indent="-228875" algn="l" defTabSz="9140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896652" indent="-228875" algn="l" defTabSz="9140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16498" indent="-228875" algn="l" defTabSz="9140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736345" indent="-228875" algn="l" defTabSz="9140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97638"/>
            <a:ext cx="9942513" cy="360362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80808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942513" cy="1514475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80808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978025"/>
            <a:ext cx="81867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Zweite Ebene</a:t>
            </a:r>
          </a:p>
          <a:p>
            <a:pPr lvl="0"/>
            <a:r>
              <a:rPr lang="de-DE" altLang="de-DE" smtClean="0"/>
              <a:t>zweite Ebene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0" y="6494463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1" hangingPunct="1">
              <a:defRPr/>
            </a:pPr>
            <a:fld id="{94B32F7E-0EE3-4FAE-914C-20D978D0E74C}" type="datetime1">
              <a:rPr lang="de-DE" altLang="de-DE">
                <a:solidFill>
                  <a:srgbClr val="000000"/>
                </a:solidFill>
              </a:rPr>
              <a:pPr eaLnBrk="1" hangingPunct="1">
                <a:defRPr/>
              </a:pPr>
              <a:t>27.02.2015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94463"/>
            <a:ext cx="31369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94463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1" hangingPunct="1">
              <a:defRPr/>
            </a:pPr>
            <a:fld id="{84B54F1E-1EAD-422A-AE9A-5BE71407F32A}" type="slidenum">
              <a:rPr lang="de-DE" alt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032" name="Picture 8" descr="BB_P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7338"/>
            <a:ext cx="1285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120925Logo_pb_color_Präsidi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549275"/>
            <a:ext cx="3475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20000"/>
        </a:spcBef>
        <a:spcAft>
          <a:spcPct val="20000"/>
        </a:spcAft>
        <a:buClr>
          <a:srgbClr val="C73C35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0" y="4983163"/>
            <a:ext cx="990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Char char="•"/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lnSpc>
                <a:spcPct val="8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3200">
              <a:solidFill>
                <a:srgbClr val="000066"/>
              </a:solidFill>
            </a:endParaRPr>
          </a:p>
        </p:txBody>
      </p:sp>
      <p:sp>
        <p:nvSpPr>
          <p:cNvPr id="2051" name="Rectangle 22"/>
          <p:cNvSpPr>
            <a:spLocks noChangeArrowheads="1"/>
          </p:cNvSpPr>
          <p:nvPr/>
        </p:nvSpPr>
        <p:spPr bwMode="hidden">
          <a:xfrm>
            <a:off x="273050" y="1243013"/>
            <a:ext cx="963295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Char char="•"/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lnSpc>
                <a:spcPct val="8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de-DE" altLang="de-DE" sz="2800" b="0">
              <a:solidFill>
                <a:srgbClr val="000066"/>
              </a:solidFill>
            </a:endParaRP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906000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A9B4C1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105000"/>
              </a:lnSpc>
              <a:buFont typeface="Wingdings" pitchFamily="2" charset="2"/>
              <a:buNone/>
            </a:pPr>
            <a:endParaRPr lang="de-DE" altLang="de-DE" sz="4000" b="1" dirty="0" smtClean="0"/>
          </a:p>
          <a:p>
            <a:pPr algn="ctr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de-DE" altLang="de-DE" sz="4000" b="1" dirty="0" smtClean="0"/>
              <a:t>Vorläufige Verkehrsunfallbilanz </a:t>
            </a:r>
          </a:p>
          <a:p>
            <a:pPr algn="ctr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de-DE" altLang="de-DE" sz="4000" b="1" dirty="0" smtClean="0"/>
              <a:t>2014</a:t>
            </a:r>
          </a:p>
          <a:p>
            <a:pPr algn="ctr" eaLnBrk="1" hangingPunct="1">
              <a:lnSpc>
                <a:spcPct val="105000"/>
              </a:lnSpc>
              <a:buFont typeface="Wingdings" pitchFamily="2" charset="2"/>
              <a:buNone/>
            </a:pPr>
            <a:endParaRPr lang="de-DE" altLang="de-DE" sz="1600" b="1" dirty="0" smtClean="0"/>
          </a:p>
        </p:txBody>
      </p:sp>
      <p:sp>
        <p:nvSpPr>
          <p:cNvPr id="2053" name="AutoShape 34" descr="Hallo Kinder hier ist eurer Siggi Sicher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Char char="•"/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lnSpc>
                <a:spcPct val="8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chemeClr val="bg2"/>
              </a:solidFill>
            </a:endParaRPr>
          </a:p>
        </p:txBody>
      </p:sp>
      <p:sp>
        <p:nvSpPr>
          <p:cNvPr id="2054" name="Line 40"/>
          <p:cNvSpPr>
            <a:spLocks noChangeShapeType="1"/>
          </p:cNvSpPr>
          <p:nvPr/>
        </p:nvSpPr>
        <p:spPr bwMode="auto">
          <a:xfrm>
            <a:off x="1423988" y="3213100"/>
            <a:ext cx="7200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Line 44"/>
          <p:cNvSpPr>
            <a:spLocks noChangeShapeType="1"/>
          </p:cNvSpPr>
          <p:nvPr/>
        </p:nvSpPr>
        <p:spPr bwMode="auto">
          <a:xfrm>
            <a:off x="1712913" y="3789363"/>
            <a:ext cx="66976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" name="AutoShape 69" descr="DSCI0368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Char char="•"/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lnSpc>
                <a:spcPct val="8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chemeClr val="bg2"/>
              </a:solidFill>
            </a:endParaRPr>
          </a:p>
        </p:txBody>
      </p:sp>
      <p:pic>
        <p:nvPicPr>
          <p:cNvPr id="1028" name="Picture 4" descr="http://www.berliner-kurier.de/image/view/2014/4/2/27014960,26649202,dmFlashTeaserRes,Zerpen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4" r="-7024"/>
          <a:stretch/>
        </p:blipFill>
        <p:spPr bwMode="auto">
          <a:xfrm>
            <a:off x="3040279" y="4210050"/>
            <a:ext cx="4332071" cy="1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n Toter und 90 Verletzte bei Verkehrsunfällen in Brandenburg. Verunglücktes 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4210051"/>
            <a:ext cx="3329213" cy="18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#10;Zwei Männer starben, als ihr Kleinbus in der Nacht zum Mittwoch nahe Storkow (Oder-Spree) von einem auffahrenden Gefahrguttransporter auf einen vor ihnen fahrenden Lastwagen geschoben wurde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20" y="4213498"/>
            <a:ext cx="281026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Verkehrsunfälle mit Beteiligung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von Kindern (0 bis 14 Jahre)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2544683"/>
              </p:ext>
            </p:extLst>
          </p:nvPr>
        </p:nvGraphicFramePr>
        <p:xfrm>
          <a:off x="388367" y="2471410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7875321"/>
              </p:ext>
            </p:extLst>
          </p:nvPr>
        </p:nvGraphicFramePr>
        <p:xfrm>
          <a:off x="5169024" y="1800379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280592" y="2903458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+ 8,7 %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576736" y="2344668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+ 7,0 %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UExQWFBUWFxYYGBcYGBcXGhccFxgVFBcYFRUYHCYfFxkjGRUVHy8gIycpLCwsFR4xNTAqNSYsLCkBCQoKDgwOGg8PGiwkHyUsLCwsKiosLCwsLCwsLCwsLCwsLCwsLCwsLCwsLCwsLCwsLCwsLCwsLCwpLCwsKSwpLP/AABEIAK8BIQMBIgACEQEDEQH/xAAcAAACAgMBAQAAAAAAAAAAAAAFBgMEAQIHAAj/xABGEAACAAMFBAYHBgQFAwUBAAABAgADEQQFEiExBkFRYRMicYGRsQcyQlKhwdEUI2Jy4fAzQ4KSFRaisvFTc8I0Y4Oz0iT/xAAaAQADAQEBAQAAAAAAAAAAAAACAwQBAAUG/8QALxEAAgICAQMDAgUDBQAAAAAAAAECEQMhEgQxQRMiUWFxBTKBkaFC4fAUIzPB0f/aAAwDAQACEQMRAD8AbZSiuefbG8yUpyAiit8yD6r4uwHzOURzr+Rf1Ii7iyFBeWlAaxT+zZwIfaeuS1b8orGP8SnNohH5jT4CMSa7s1x5eBikFV1EEpd9qopCUemOrhewV+JjH2En1pjHv+kc4qQauI2W7aOWdSB3iKR2zVfVavYCYBJd8kZ0r2xZlui6KPCNUF8GX9S6+2E18lR2+HlGn221P7KpzYxD9vjH248YNRMssCzTj60+nJRG63entTJj9rU8oqC1mNun4x1BILSJEr3R3kmCFmdRoq+AhelT+OkW1tJ3aQmSoojtDELfTTXj9Iml2yF5LUBqQIlS814wp8Rii/gaJVqiZrRT4QuSry3CsTWi1ti7h5CJ3NJh+mw39qiKbaAdQD2iAv2xhGptzQcZJgODCLzEGqgHlUeUeE5dzOP6q/7qwHnWtju7Dw7eUCrXe8yWaFCez5Q1SgxbhIclnn2ZgP5l+akeUSran91T+Vvkw+cc+/zWV1Rh3RPJ24lbyRBcYPyLua7ofDbaaqy91R4rURkWoHQg98Klm2zlHSYO+Ckq/UfUo3bT5xnp/BnqfIZDCIpjiK0u0odKjsOXhpEmEHRvH9PpA8Wgudkc61CKExaRcnWJ9RQ9mcVHlkDrVBgkgW2VLeBhrrACfLrDBMl4hlFKZYjStIfjaRPktgJpEaGRBlrLETWaHcxPEGyLOCc9IxPsJU/OCH2eNXkEx3J2dSoGdFHoIfZo9BcgaBP+GyE9aazHgtAPhGA8hfVlg82z84CfaTG3SwrgvLLOT8INm9OFB2REbwPGBQmRsGjUkuxjt9wl9sj32oxSWNwI2zqLPTmNxNiKXJJjd3RBV2Ve+p8IFzjHuaoNkgcxMggTM2jlLkoLnwEQ/wCLz5nqgIPDzhMuoXgasL8jFSmpA7TSIXvKWu8seX1gPKsTN67En97zBCTd4GdAOZ/WEyzSY1Y0jdr2ZvUTv1/SJpUyYfWY9m7wH1jC4Bvr2fWJ5E/Sg+fx0hbd9xsWo9ieTJ5GCMmTzjSXLJ0BNf3uoPjFhLJM3UHeB5ZwqvgY8i8k0qVvzi7OYYjUjxHlFNLpY6uv+o+cWxctSTjIqdwA+UC4WLeVEU6YtPWH+o/KMJMT3h4GLY2cTe7eI+kSJs9K4uf6v0goxpA+oig8xOIPcYpWhlORAI8v0hg/y5LIyZh3/pAi87mWWf4qg60Y5/CsNQLkAbXJC7suIOUDpgT8XwMFjJJOEFWB3B1+FYp2vZmfXKW1O76xtsxtAmbZ5Z/VPpFVrGg9VwO9lglN2atX/TPiPrFKds/ah/LbxH1jLYNr5I0mTk/hzm7nDecWpe1Vtl+1i/Mh8wYFzrstC6ym8K+UUJ1odNQy9tRBc6O4pjhZvSnPT+JKVvytQ+BgxZvTDZjlOR0/MuIeIjl8y8mIpi8QCPjFE2wA/epl7yZfDSO9RPud6fwd9u/aCxWmnQTpbE+ziA8DugosioIGZHsmgI+RHMR87Wi7KKJ1nmYgPaHVdT+IQ8bCbetOpInsVmgdRwaYuVeMN43oW9b8D5NshBzBEaCxFjkIIyFmkVDJNHCYCh8Uqtf6YmScF9ZGlHiesvc61oO0CO5tGLGmV5F0KFOIVJHh2QJayQwPNquVCDvBqD2ERQAqSCNN/wBYU86hJKT7hvDyXt8Az7JHoKdBGYfzE8DjSLEgWDll2Xc+sQvIdY/DIRLarNZrOKzXUH8Rqf7FgnlihyxsBypBbQE9mcX5N1tvFPPwEDLd6QpK9WQhc7sqD+1fnAS139bJ+rdEvDT4DOEvO/ASxDZaJkqV/EmKOVc/AQHtO2UpcpSFzz+ghfS7a5uzOe8DwEErLYPdXCPCFvJJ+RqxxRl74tM3/wBteGnwGcbSbrrm7Fj4frFoGWnrNU8B9Y2S8zoigfEwphdi3ZruA0AXmcotJMlrqcR5aeMCJ1qIzdu7U+G6IlvMD2a9pjuQNjCt4E5ItOzP4mMuSKGY1K8cz4HTwgdY5drn/wAKU5B91DT+7SCsn0fW98zKw/ndR84y2CQNeaDQYjxP0jf/ABh91FgjJ9F9s3tJXtcnyWLi+i6f7U+UK8MR+Ubs0EWe83OrfGJxebVHWMGZXowmDP7QncrRYHoyb/rr/afrAtM7QIkX3MHtbxF6VtG9SK7zA+/NmZlkK4iGUkAMOOtCNxgR0hDQtyaO4pj7YryxnNoMT72kWZMU6YoroNWPYozMc0lWObOdUlFSzCoBbD3VOVeUZtWwdurUy1P/AMifMwWPK5IF4+L2OV5bYPNkhpMtlViQGJFerrVab+2FGfai7FixJ4wSuiTPkyWkTkzJqpLA4QaVpTLcdeMXbLYabh2Ckc8lDsWLltizjU1ByPnE1m2tm2bIETF4NU07DWsHLzuhMBLCh3GOd27JiNRUxsZ8mFkxJIb5vpHGGvRknkwHnEMnb+W+oKdtCPEaQgTZtDlpG8tMWm8H6w5NkjxxH+bfmKpXOkDrRfJOoB7c/OAF1W5VIxtSmVOIjabaQxOEE58DBWTcNmlsvCS74HlgMcgV6pJOQpTInlA+97imSlMwBmlVoWwkUO8N35V0g5s9c3TW2SWlOwUsxUDDiwoxAq1AOtQ15QcvO8WnsMKCWidUS2III0IoNRQRPkycWV4YOXY5dZrU8psUs04ruI3gjeIsz5omATZXUdaFl90+8OIglf1yhTjlEFSaDOuBtejc/wC074B0KnpFypkwO7cajgYfGf7BuN/c7X6PNtBaJXWPXWizF/8AKOhS5vCPmO6b1NjtCT0/htk68qgMDzXypH0Bs/eqzEWhqrCqnt3RT+dX5Jq4OvAeNlU1NKE6kZV7ePfFWbdzA1FDlTLIntGlYso8WJbxLPGpdx0ZUBcJ4HwMZg7HoLkzOJ81Xltna59QG6NOC9T9TAL7HU1dmc761/5MGpFwsRiaijiTSPTJlnlanpG5aQGkU0VLJYCckWnYPnBD7CE9dwvLUxTnXxNdaouBNAQKDuJ17opizM3WmNQc/wBY5XL8qBlKMe7CT3rLT1FxHifkI2s0ifaCtT0csmnSPVZY7WpSBRvCWmSLiPE/KJbvl2m0MeiDncStQo5Mwy7szAy15M5N9kdJuf0WyCoaZbEcn2Uoq5/iJq3dSKG2twrJm2eTZwC7JMqJdTWhFC53ZV14QsSbJMkWuzyZjFukIZlAIzFTQE5nMa5R0CROorUUjIag1PWHGFuXgX5tgG5/R2JlDaJ4lj3VGNjyB9UducN10XdZLMwwSFantPR24anIHsG+KYnNwPLKNlrXQ1jFP6GNjV/mEjIDeCOzhE06+CchlCtKqGqSNBlzoBEy2jP1oPkzOa+RglWotqTE3S7oEWW0V3MewGLrq2BiFaoViBTWikiNs5STF7aG+7Q9BZThTPre0+ZFQdy5RpsptTPL9FPOKpoGORBOleNTGLNOmBEBRcAkowNc6lV3U0qTAu3h0+8NATShHEEMte8RNLK0yz0bjocNqDWzMGzOKWB+bGoHz+MIs+UMTU94/Aw8XjNE9LK6nqtScw5Ih/8AMiEBbYCGIO8/WGT2xKNjbMINAwZc6jdnka7syIfLhvg2mzJMZutQhvzA0Y9+vfHNJtqBJ5j6GGz0a3gol2mWaVUdItd2VG8lMLxR4N15DyO6sMTLCAZrkYg5rTXhr4aRRuWyigPRdG1Tmp8xXTtEGJRxL61Sc89fHeIsyZShQYHdlipKiC8bGsyWVY031jmt82VQCABv/wCY6bakxIV45QIlbKSslmVYnXUD4QSdMGrVHHJ+VQRG9kyZTuqIK7V2JEnuEPVWndUAkc6QMlHSK4shyRp0MWyM2lowe+CO8ZjyMPYsBI6oI8THM7LbjItKTVzwOGpxoa079If19LM0+rZVO+nSGv8Asjp4+Tsn5V3L97SzKs2Isyu8wLlUGgFacwTCra7glFM2ViRkKUwMeIpk3PnDTY9qZF5y3SdJdGlgzAuL1go62FlzFKjhqIXjKckkNvNCwq1N2IgitMsyIly43F0eh0s4ThoHJs+QXDA9FNGFwCpC7wy5AhlOY7xCXfFgaRNYOKlTgmU0YEAq/epHjD/OtGEULEnfoK9whRvC8ktUvpKZo3QTNKlGq0lj3hl7oLp7qmB1DjztfqAJFnZsculQACD/APWe8VU9gh79Ed/1VrOxzlnEldcJ1HcSITLpnFZmBsifuSTuLEdE3YJgTuZo9dVuNkvBJmgJow5PqD2Go7o9DE6I8iu18b/9Po+67O7DEJzNxVwhA7CqgjvrBRTSF657dhYGuTU+OhhmK1EZNUzo7RrjjMY6Mx6BDo+f02Ktk5TOtk1LFJGZaa1SB+UEAHgK90Up1psVnJWzSftJGtotPqHf93ZxQHtanYdYAX5tZPtT47RMMwj1V0RNfUljIanPM84DTrWzanKFxjFbltnOU5fRBm238SSamYx9pqUHJVGSjkoAigZrzGzqxJACiuZOQAA3nTiYpq1I6d6ELgE2dMtcwVEmiSgffYVZ+0LkPzHhGSk5aDjFR2FtkvQtVVm216EgESAD1eU1gesdOqMu2OhWTZmXLUIj4FAoFRFVR2CsXps8KpZiAqgsSdwAqTC8L/FpDYJhVARknrEH3n3GmeEZ8aZiChhUtvsIy5kmo92/An7Z2GXLv67lZzhIJZmKjDTFv0XvjpMq4LOQGGJwdCHqD2Fco5HbNnbSt5Ja0COEcsOkbM9XCMS0zpXjuhqua8py2pZs0ypctqrMC5V6poxVRStaCusBJJOkHG+KtUO63FZx/KBPMsfnE6XRIH8mX/aD5xBJveS3qzUPeB5x6ff8iWwV50tSRUAsMxHGl0WOWDlLlj+hfpFhaDcB3CBlrvyzyhWZOlp2uP3pAW1ek675f84ufwI7fGlILiweSQ3Kxrupu+cb698c6tHpks4/hyZr9uFR84qy/S3NmMFlyEWpA6zMx+FIFtLuxit9izJnqXeSXCvKLLhb20BOErmNAQCOUVbxmDCJdcRrmTQAAZ5wO22shFpLb2wtl+IAmnfWGKz2AT0UuOqMyPe4A8t5jzt5G4rwXKXGNhK+dnhOsEpJc0oqqM1zDAA5ajfHLEsfrZ4VBpzPKkdVnW5xL6MYcI0yzpwjnt/2boyQNCSR3xW6RNxYOVpNFDh1wg9ZCCWzJBZSNc6dgi9c6yntMt5E1ZRDS06KZUPM0Dmq1U4s+rC/aHi5snbeitKzDLeYqhgcClyuIUxUA/dTAc9muNo6bYZFsY/ez1Mv3ejUk8Otu7YL0oAOED7JfikCiuoPvIynuBEWZtrJGS+JjHRVd7X8GzvmPKBO099NIkswUYsqZ1zOQypnBOzSiTVu4QLvm7zOYKBXCcQFQK07dddI1I66OV2y7pxqShpqSciSd+cVJdlmHFRGOEFmoCaAUqxI0GesPN/zSkoqw61QM9aVyFIG3mWslnEqlJ9qQF6+skuowy88utWpGuQivpoPLKjy+syei7Wxdtllmo4ExChIDUbWh0NO6PNNIzqYL7aT622au5Akv+1F+pgEzZR7nS4lGHL5PD6vI5z4vwNOw1vMmYZwFagpnoQaV8SPhBa9pQmTS6VlIfYU5c4qWCyKkpVOWFRXzJMLt97SiYejlMejGraYuzlHz2ebzZXLx/0fR4MMenxKP0/kjv8A2hlywUk9YnJmrXurA/Z+2PPcynoEmqZYyAoxOKWQaVqHAp2wPm3eq0Zj1ag04xUtN8lSDLFCpBUncQajLtEejijCEKyOl8eX9WefkbyTvGrfz4X0RanA9IDoXUg8mXLxB8o32jXpEWaMq0bLcXriFeU1Zg8Yze1pR5jzJRqhmdIuop0lGYUPBiR3RZlJ0kmZK3qWw/1jpkJ/rVx3mJo/BW/DOm7D3x09ilMTmFwt2jLOOjXPbMcscRke6OD+iW8sp0k8nHfX990db2Zt1JuA6OMu0Z+VYbJ2rFxVOhtrHoxSPQoafLi+j2Z7U0dy/Mn5RKvo/A1dj4DyEOvT1jZDWL1hxrweS+oyvyB7m2asCgLPszO2QxByQx0zViAsdGue7RYZJ6GyiShOLCZgJY03KoJZiBoIR595y1JUFGZSMbMaS5W/rN7b8Ja1JJHbDrslthILFbSSk5ThWZMoUZTTAJTLVUJBAwesSDrSI8qgn7UWYXkkveyvar0tU6U6tJWRiBGCdLOEoajFiEwliRnhwqQcjSKBYWaSTJl1UGrtWgJ35mpJ5Z0gpttf0uahMvGMAYVdHlgnI1TGAWA4jKFG+by6iSa5LLUdpK1JPMkkwOOHqScVrWx+SXoQWTu26Rtd3pAExzjlVlggF1NcFcqsKaQ2TJCMMo5NslLM1bVZcWFn6Ngfwy5lXA7UJjpMm95csLLLLVsgCe7PgBxiaS4ukW45+pFylqiefd6UqcqQr7cT5Is6rTrMwIPJcyeyN9u9obTY8JEtHkzBRZyksuLev4XG7EKdsK9z7Syp9rlNa3yzq0wDApAJQME9ktv4wqcZ2g4ZcbHvZTZoGTJM5EZnIqJktHOBjXC2IE0C+GUEL69FtkmNWXis54S6FT/Q2ncRBu5rSG+8LIaergYNWvtZaZaCLxm103xRhjLj7yXPw5ew5laPRPPU/dz5TjdiDIe/1hGt2+ju2JPl9IqmWGBZkcHIZ0ANDnkO+OposSYaaQbwxBU5ITNpZbTp8oFGUVAJKkCg56aAwWlW9WJCUopI79/lTuhjV+P6RhLslDSWgqToo361ELjh4ybXkL1LqxRtV5Ab98DL22en2pSJcs1FSGbqjI5ZniCY6OtlUaADsAEbBIz0b7sZ6utI5RJ2IFmANrUTHbQAsEXjmKYz4CCLWiilEPRoABhTqqBuGEZUh32isQm2dgPWXrL3ajvFY57ZhUHt+AzhkYRiqSPK6mclLb0b2KwvMmSpSzChZ6A5mlQW035L8YcLHL1BOhIz5GkAtlpBa0ow9klj2Uw078UHfsrS3fEcRxsQeTHEB3Vp3QrNGqZb+HtuLLJFIoWuW2qNhcaGgNO46xdWZU0AJ7BGlrtEqUKzpqShzILdwFYXFN9i+UktMU5N1Wm3NMScoV5K4pc9BhIeowgUyOhJHZCFetttKPS01chvXbrVIOomUrHQL828UKZVmDCXvf1S1dczmPCvZCrPNpnAjo1VGFDUf/o/KK4wtd/d9DzJycXVe36sXrzvLpp8yaci7Fqa0ru50EQoxy30oeRpnBm07LTEllko7DVQDWnEe92Qti0FqqRXxBHZ+sVLqcmJcZKyZ9PizPlB+Qle+0DThgBwJ7QrUt203coqSLIKA+Y+W6IEk0Of75xdlPlBdJ0sJrlP9gOs6ucXxj+5FNsgJ6xJ7TFKZYkzIUZQStJoO4+MekXPMeUrAZEVqSBWPRlHBi20l9/7kWLJnzdm39v7AZpLKrVFAy4l5gHd3iJJFuMucjDRghYclYZ+BPiYJ3zZisqQppXoZtaf9xqQPu6wdLNSX70uYv8ApNI8Sdc3x+T3If8AGuXwXdlZ32e8yh0LMndWq/6WBjq8u0lGDDVSD4Rxq9nKWizztCyyie1fu28hHWRNqAeIBjrpBVbsfP8AN0v9mMxz+sejLRnF/JFLSQNxPafpE02VZ5iFTVQRVmWYykDfVq5CEGZe7MwRKszGgAzJPAAamIZTTJzCU6OQ2YkDKZMwnN5xJAlyhT2qad8V5Jrsebjxyeyy/QtPVpRL2VSWlL6oCofvJrVBxsGJwrQljQmDn28hTJSWzTJwRJEkZTEYtjRp0z1i7fxWU5IoGWeYS3y5dstEuXZJWI4lrMLYmdkGGktqL0NnQ5kqM91ciey7GbBJZJjT2Zps1lCqz06gIGMrzdhUk50oIjaaej0FTVMp7V3NMSxSmnTDOmIuCaxAoxfeANwbLvjk18TnVgHVkdeoytkQUyFRzXCe+H30ybY2iS0kWYAy5E1HnnJuuCGlS3X2UNG61KFgADVSIS9sb2k2mdKmy2ztEkOy0IwshKBqnXEtP7TB4Go5L+dHdRc8Sj8Oxbk24yLUk5eIrzGjA9oJix/iwkWqYZrO4YHC4oSFcqyEA5Uw5UG+KlolYhSNJkrpZFf5knxMsmp7cLGvYTA5FUjIP2j7syomJMRbQlskTR97Zpo6NxU1xS6kgONxFNIRtrNlnsU2gJeS/wDCmUzP4HG6YOG/UQOs0wowZSVYaEa+MPtwbcMwCTqNQ1BpmCNGWu8fWBbUu5ii4bj+woXfc9uQYpMi1oMjVJc1QeGgGL4wzXFtbeizQjB294TpZl0HHFhWnxhpTaiYfa8/3++UWpO0btkcxz+hhvopdpALO29xJ7N6RZKHDNbAd5Ga+OsGrPtzY20np4gecK1puuyT83kJiOrKMLeK0MCLbsFIIrLmTF4A4WHlX4wqXqLtTHxlB/KOqWW/ZMz1Jit2EGLf+KKBqBHLbj2T+yOSZlQadWg6x9409UCumuUevUBVZycgCT3RksvFbQ2OPl2ejpU3aaWv8xBTiwPkaxRn7e2ZVJL8+r1vlHNdn5Iny8RFDiIPI669lIxtBIwSyBq1B2cYQ+odXQ1YF8jPb/S1JoejlTW1piwIvjiJ+EVrnbFKDYcyoP8AdVvpCWliBdEG8qviQI6TJkYeqNBQdwFIXh6h5JN+EJ6vpUkrN9kLyWVMfpDhBOp/Cf34QWvXamx1xPPw1yoFYk036Qi3vfSJVJdGep625ancd5hYZGd97sx7SYN9RGXt7szF0+TEr7R/kd799IBm/dWbFLlAUxaO/f7K/EwBlEzW6q4jvO4drGJ7s2Y9qcf6B/5EeQg+FWWuQAAGgiiGKUty0SZesjHUNlSzXcq9ZqEjfuHYPnGJ0xj6uQ47z9ImMzeczwiKZnrnyHzMejiio6R4+bLKe2zEiXTf8YR9sLAJdoxoKBgGNNx0JHeK98PksU4Qo7czB0srmrDuqsb1KTx7GdBJrLS8gkoDhrkHAIO4MSVI7CR8RGRLIqCKEHMQMnT6p0Z3E0+H0ghNnk0bNuqBpnwzbfSEdHkalXgu67GnH6mlqapCjUmg7SaCGS2zRLlBRooA8BC1YKm0SywNAa6EaAkfGkHLY4Z0Q+06g9hIBhH4jl55IxRR+GYvTxykyhtYpltLlsQWWz1YA1wlyWwnnQxHsSMVtkDgkw+C/rGtqsDWy2Wli6y5eI4pjbuCourMadg387d22MWSb0sp8bKrKAwFKGlchvyprGQW0FLJHjT7sFbcWPBT/wBudaU7Kss5PgT4Q/XJaMdmlNxQfDKEvau0CatobKnSynFK+1KVGpXgwYd0HNkLdWwyt7ZqBvNDHNNukOi/amxixR6KXRTuC+MegvRmZ60Dm9z360kMyyS0wn16EsqgezlRM94Ne6BzbQWh+lJmV6c1m5AF94VmHWw/hrQ0zrG1yzZyOHRhl7wDDvB3Q+Xi1lvOzFejSVbpQqTLyDqMq0OoqRVakiusYvcqTMceO6AmwnpF+wzy02SGllMOGWAGBBFCCxzAFerWkdnuf0qWe1yHaRiE4D+FMADjOmOgJDKOIJ3DKPmShLcDWmZpQ6a7of7Ps/KSz1lFJ04VLTA7Blw5ESUQ1JqTVjU15GFuTo3ih7mspstpmzwZiy5bmgOb4wQZbHeHJFRxoRQisc3t15ApKlgUaXKWWdOqcRmOEHsjGx7lXhDTZTbZyJZHkk9GVns/VVWNCZS2s1ouEgMVWpIOghHvGxtJtE2U7YmVziYZBi3XxCvHFWNhrYLV6LUrr0I1ORHPfHkltJmBwNNRxG8HkRFZJxQ4hplX5GHqTdK2mzCYmZpnBSdvZsY0qEa9btEplZf4UwFpfIVGJO1SQOynGIZS0NRDLZLOrBrLOOFHNZbn+VNGSt+U+q3LsgJNsbynaXMUo6GjLwPbvHPeDGOPgGMvAw3UQ8ksr4ZksVZGOTiozHx+Bi/d9qLnco/Fv7KQqIKQ4bD7VCSDJYDM1RqCtTqpbhvEcu/E5pJXVhQWGbhLKpegrRVYk/lqAK98WbvkT8AYyWVqn1qVAqaDhpFubtCxiBr5J3wcsf1AhlfiJl7PMYEgUI1qdPCEa1W20Ce0qcK4lK4FFRRq0ZMqnt5Q3zb96M4zmNCOIOVPjFaZe6Sx7zkUG801CjlnE0sSnux/+olHVC3cd5tZS1VqCNOY0PnG1vvszqAgKMWLWvdEV6N1quQhPs6t3gaQNacNw8Y83K/6Uy3HJ1bDN0zh9olGvtjzgrtJtRVjKlk0zDEfEA+cKUi1lWDLqMxBi4tnTPON6rL473O8L9YXijJr04+Tc/UJP1J1o0u675k9uoMK72Og+p5Q5XZdUuQOqKsRmx1P0HIRiyMqrhUBQpNByrlFgNHq9P08MW/J4XVdXPM99jcxWt02gFeI799ImMykV51XdQN2Z8h84uvRDxsjFTmfoPHfGDNiS0IBuqecD5s0xVjJMmi308I22doJnqOCeZP0hme0wm7SzMdpy3Io8z84Dq3/ALf6oq/Dleb9GUJk3KsH7htg6EV3Fh8f1hXtkzOg3QY2buppsskNSjEUpyHOPKlBz9qPoIzWN8pBy0W5aZQFnW04wRqCD4R60SyGKBg1NWGnZ2xLIsvLOCw9M29h5eoVaK6SS2Z1JJ7zrB67rm6uOaaJw3tFq77qWWvSTe5eMCL3vV7S5RDhRfWYaKPdXixj1FFQR535vsV73tItLdGgwykoGpvI0Vef1gndd3NZ0DpUNlhlipFK5jDvJz74xdtgVFBpRVHVX5nnHRtgbgJ//qmj/tg/7vkIXJ19xi39gV9jtH/RfwjMdMxnhHoRX1D5P/EfG8q0lcgcuEGtjHb7Yj16ssM7/kUHFXlpASyWR5rhJal2OgAr/wADnDFeVqSzWX7NJ6zua2meNGK1pIlnei6k7yICHtfL4GT2uK8gK0z1YkgUqantJNaHhnBW47qIdZrkrQgqBkx5ngIG3fLFcR3aA+cGEt0ZGvJkm6pDrYr6aoGIhSdBkMzU5DfCXe1tM21zmO9yP7QFHwETy7xpSBVuP3rHQMa/vvg8j9qoVhjU22FJeYpB3YvaI2Od0czOU+nKFyyTa66jWL0yziYuE9x4HjCW7Kuw+7UXCpHSJmrCuXPOsLtrkG0oAf8A1UpQAf8Ary19k8ZiitOIqOEbbKbXGWDZrRoMgT8uRia9LOCcSGhBqpG4wyMrVMTOHlC9LNRGLFOCTVLZgMK9mhi1bZoclwKTP5ijRvxqPMDtiol1T5idIkmY6e+qkj4DOAytdzobHK0WvAcJNcgQfeB0YfvWsVWvQcREV93R01gR0Vg0n1ga4s82rXdCNLpvgMmSUdG44xl2HKZfkpjhc1UmhpXTfmIH222BGIkTjMGgYoVYDgCfMUgK5I1BHIikbSp0QTnIsikWsLE8+f1jdkpHsdczGxnVESsY2Xrju7pZlD6ooTzzApD0ZoFAMgAABwpC7srKpLZuLeX6wYdq1H74x6fTR4Qv5PD6vI55HH4JmFDGwneIioLQKUOsQzp53aj4iKl8kTdaLNpt9Ac8xn2iGa49l2eSrlisyZ1qHMAeyOINKeJhTuC6zap6nSXLYF6794UdtPCOrWY7oPfcqwYlJWxOvu4pssVKkjiuY/SE+02nWO64arzhWv66pBBaZKU0zrSh8RDMeWtHZehT3FnJHtGcKlrnVnTWroTnwoAv77Yv7R3+BaXFnVRLHVpmcx6xDV0rl3QESQ800Xfmx3CprnA586nSXgLpOklgk3LyVRUmgzJ3QxXWkxJWCtKkk057qxLd9zhOZ3k/LgILSbLXICBxQd2WTmipZrHuAg9ZLCslcczM7hEsuzpZ1xNm3CFy8ryefMKIfzNuQfWLLUEISc+/Y9et6PaHKIaAes25BwH4omu+xKAKCiLoOJ3k8zGtksagBVyQf6jxMGLnul7XOEmXkNWbco3k891IFvjt9zav7BTZLZ42ydVhSTLIxfiPuDwzjq+EAAAUAAoBuiC7ruSzyllSxRVFOZ4kniYsU3wkM0zj0bYo9HGnyE17thZJSiUjZFV1b88w9ZhyyHKNRLqKvmFFABpGtms9WAG+LV8OFKy19nNvzH6DzhFWrYd7pFVXiWW50EQSlryHGLcu0hMkGfHf3CBsZQUsVgAo0xgo+PhFu8ptmmS8Cghho3yPKF4mYzUwsx7CYlnXbPQBmlkA6EUPkTGttne1ESTjLah00+kFJFsgSZwIwt+ojWTOK5awAYbtzrMUZ0dfVPyPKNrHfrUwtWsCLMkya4SWpZjoB8a1yAg4mwlrJAPRBjTIzKnsOEEV74ym9oFySdM0nWyprv4x0TYbb1Jcro7VkFyEwDKm7EBp2iOXWu7pslykxaEHtHaDwg7szsxabU4VUZZZ9ecykIq76E0xHcAK6wtztaGRjUtn0HY5UqYoYBWVxUHUEHMQgbZehyW+KbY6SZmvR/y2OuQ9ivLLlDrdcgS1CJQIoAA0yAoPKCbzaiFt/I5x2fMt5SJizStoqsxAqkUA0FB25DXfEtnSTTQk8zHZb6ueRaWZLRLB9xtG7m+ULkj0NyZoZpdomrQ0FQjDiK5A/GDg1N0lsVkxuCt9hBfCaaxr0Ihmt/ortkqvRlJwFdDgb+1svjAv/KVt32ab4A+Ryhc8T8xFKa8MnuK0GXXPqndwMEntmesCJGzdqz+5nACtfu23d0FLHcE4glpM2goalWGuQypU90dDMoLjTJM3SynLmqK1pn56xXm3gyjWo+MHpdyzQwToHqdKqabyKk5Dvi5d2yDzWGOWZcupBrk2mRVSMxXfBLNKTqEWLXSr+uSD2xV2GTZwWNWm0mHgtVoFHdSGayt1hEclAEVdwAHhlEkqcqHrEACPRekPxxS0g+rZRzP0v7VrZpJlIfvZnVFPZBGZPd8oKbQbdKowytfejk1oszWmeZ1oOM16qHMKK+1xOQ5CESTih6aF657gebRjVZfHe35frDhIudUWiigH7zgtYJYgxLu7GKAQEFTOlsVJNjJNAII4VkLU5tF62lZAIWhaE28bc86YZcs9b2m3LyHPyi5TUVon4OT2a3jb3nzDLlnP2m3IOA5xtZrKqrgT1Rqd7HeTyjeTZVRcCer7Tb2O/ujdjoqgknIAb+AAjVrbNe9Ims1naa6ypQqzGgHzPAD5R2TZfZxLHJCjNzm7e8eXIaCB2wuyAssvpJgrOcCv4BrhHzhpgG29s41w7zGjGNnaImMccZxR6NKx6NMPkzEUOIaiKVC7EnMkkmGV7jqG+8AoMqqTi5ZadsaWW7CiNkGY0+cS8k9WNj8sXnegjEmeymoNDxi7abEw9Zad4PkY1lSApINM1I0rQHeK6HnGDCZrThResSzjE3IVyHzMH7ukB7OWmTcKrou8wozE4E0HGMdMaUglJoFxTL942kTZgOVaAZZZDIV50iI2IH1TFCsSrPI/WBCquxbsdseQ4emYBAOmuUdI9G98pNaZMnsAykKi10BFS3Ph3Rzi33n0oHVC0yoNO6KajP5/rGPtVmxpS5NH0r9ksk2haXLammJQaeMFVKkUUZDcNI45sleYmSQVZg0sKrrUndTEDzpWHySZ6yyVmAqR7QzHeDnE35XVF/FSVoYDbgppXSK0/aIDTOEq3370YOJq04CkJV57bM5+7FRxYmnco+cdL3djlxh3OqTdpENSzVz90kDv0rDbs2w+zq3v9bPnp8BHJti0a1yeld6BZhUqAdFAOWeVa8IbL529lWchGJ7lOQ3Qzp8bi3KQjqMsZrjEdnnDXjEVRnCRd3pBkTmwhzX8rZ/CDyXkN/8AzWPQTsgaoKO3CPAkwP8AtVQKfvdGy2/CI1gVYQFnMRzVpvgdaL+AypAu137Wu6BSkwXGgtMt1O+F2/L1ABqeQ4+HIwOt9/UoFzbPXQfWBOEucTGpP/OXCNnlUNLubGLZpNmtMNTkI2SXSJCtIs2KxYzyiZXN2x2oo3u2zliOENMy3BJeFNaQu2y8BLGFNYBz7+dybNJNHbJ5m9QdyV9o8dBGzajpBQTe2Q3vb3mzDKlGre2+5eIB4+URyZCy16NP6m4ngDFxrCkheil60677+wVz7TFZgAIZj1tgy26Rq74RHQ/R3sbhpap46xzlqfZB9sjid3AGBHo92R+0v082hlI3VX32GeY90fGOsGCu2C/hGDGrHdGxyiFjGoE1YxoTGSYjYwRhmsejWsejTD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97497" y="5864016"/>
            <a:ext cx="6624736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FF0000"/>
                </a:solidFill>
              </a:rPr>
              <a:t>42,8 Prozent der Verkehrsunfälle durch Kinder selbst verursacht. </a:t>
            </a:r>
          </a:p>
          <a:p>
            <a:pPr algn="ctr"/>
            <a:r>
              <a:rPr lang="de-DE" sz="1400" b="0" dirty="0" smtClean="0">
                <a:solidFill>
                  <a:srgbClr val="FF0000"/>
                </a:solidFill>
              </a:rPr>
              <a:t>48,9 Prozent der verletzten Kinder waren Mitfahrer.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8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Verkehrsunfälle unter Beteiligung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von Senioren (ab 65 Jahre)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2518399"/>
              </p:ext>
            </p:extLst>
          </p:nvPr>
        </p:nvGraphicFramePr>
        <p:xfrm>
          <a:off x="397446" y="2449463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2811795"/>
              </p:ext>
            </p:extLst>
          </p:nvPr>
        </p:nvGraphicFramePr>
        <p:xfrm>
          <a:off x="5169024" y="1772816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496616" y="2041426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+ 4,3 %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702868" y="3789040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+ 3,4 %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408737" y="1872149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00B050"/>
                </a:solidFill>
              </a:rPr>
              <a:t>- 28,3 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3" name="AutoShape 2" descr="data:image/jpeg;base64,/9j/4AAQSkZJRgABAQAAAQABAAD/2wCEAAkGBhQSERUUExQWFBUWFxYYGBcYGBcXGhccFxgVFBcYFRUYHCYfFxkjGRUVHy8gIycpLCwsFR4xNTAqNSYsLCkBCQoKDgwOGg8PGiwkHyUsLCwsKiosLCwsLCwsLCwsLCwsLCwsLCwsLCwsLCwsLCwsLCwsLCwsLCwpLCwsKSwpLP/AABEIAK8BIQMBIgACEQEDEQH/xAAcAAACAgMBAQAAAAAAAAAAAAAFBgMEAQIHAAj/xABGEAACAAMFBAYHBgQFAwUBAAABAgADEQQFEiExBkFRYRMicYGRsQcyQlKhwdEUI2Jy4fAzQ4KSFRaisvFTc8I0Y4Oz0iT/xAAaAQADAQEBAQAAAAAAAAAAAAACAwQBAAUG/8QALxEAAgICAQMDAgUDBQAAAAAAAAECEQMhEgQxQRMiUWFxBTKBkaFC4fAUIzPB0f/aAAwDAQACEQMRAD8AbZSiuefbG8yUpyAiit8yD6r4uwHzOURzr+Rf1Ii7iyFBeWlAaxT+zZwIfaeuS1b8orGP8SnNohH5jT4CMSa7s1x5eBikFV1EEpd9qopCUemOrhewV+JjH2En1pjHv+kc4qQauI2W7aOWdSB3iKR2zVfVavYCYBJd8kZ0r2xZlui6KPCNUF8GX9S6+2E18lR2+HlGn221P7KpzYxD9vjH248YNRMssCzTj60+nJRG63entTJj9rU8oqC1mNun4x1BILSJEr3R3kmCFmdRoq+AhelT+OkW1tJ3aQmSoojtDELfTTXj9Iml2yF5LUBqQIlS814wp8Rii/gaJVqiZrRT4QuSry3CsTWi1ti7h5CJ3NJh+mw39qiKbaAdQD2iAv2xhGptzQcZJgODCLzEGqgHlUeUeE5dzOP6q/7qwHnWtju7Dw7eUCrXe8yWaFCez5Q1SgxbhIclnn2ZgP5l+akeUSran91T+Vvkw+cc+/zWV1Rh3RPJ24lbyRBcYPyLua7ofDbaaqy91R4rURkWoHQg98Klm2zlHSYO+Ckq/UfUo3bT5xnp/BnqfIZDCIpjiK0u0odKjsOXhpEmEHRvH9PpA8Wgudkc61CKExaRcnWJ9RQ9mcVHlkDrVBgkgW2VLeBhrrACfLrDBMl4hlFKZYjStIfjaRPktgJpEaGRBlrLETWaHcxPEGyLOCc9IxPsJU/OCH2eNXkEx3J2dSoGdFHoIfZo9BcgaBP+GyE9aazHgtAPhGA8hfVlg82z84CfaTG3SwrgvLLOT8INm9OFB2REbwPGBQmRsGjUkuxjt9wl9sj32oxSWNwI2zqLPTmNxNiKXJJjd3RBV2Ve+p8IFzjHuaoNkgcxMggTM2jlLkoLnwEQ/wCLz5nqgIPDzhMuoXgasL8jFSmpA7TSIXvKWu8seX1gPKsTN67En97zBCTd4GdAOZ/WEyzSY1Y0jdr2ZvUTv1/SJpUyYfWY9m7wH1jC4Bvr2fWJ5E/Sg+fx0hbd9xsWo9ieTJ5GCMmTzjSXLJ0BNf3uoPjFhLJM3UHeB5ZwqvgY8i8k0qVvzi7OYYjUjxHlFNLpY6uv+o+cWxctSTjIqdwA+UC4WLeVEU6YtPWH+o/KMJMT3h4GLY2cTe7eI+kSJs9K4uf6v0goxpA+oig8xOIPcYpWhlORAI8v0hg/y5LIyZh3/pAi87mWWf4qg60Y5/CsNQLkAbXJC7suIOUDpgT8XwMFjJJOEFWB3B1+FYp2vZmfXKW1O76xtsxtAmbZ5Z/VPpFVrGg9VwO9lglN2atX/TPiPrFKds/ah/LbxH1jLYNr5I0mTk/hzm7nDecWpe1Vtl+1i/Mh8wYFzrstC6ym8K+UUJ1odNQy9tRBc6O4pjhZvSnPT+JKVvytQ+BgxZvTDZjlOR0/MuIeIjl8y8mIpi8QCPjFE2wA/epl7yZfDSO9RPud6fwd9u/aCxWmnQTpbE+ziA8DugosioIGZHsmgI+RHMR87Wi7KKJ1nmYgPaHVdT+IQ8bCbetOpInsVmgdRwaYuVeMN43oW9b8D5NshBzBEaCxFjkIIyFmkVDJNHCYCh8Uqtf6YmScF9ZGlHiesvc61oO0CO5tGLGmV5F0KFOIVJHh2QJayQwPNquVCDvBqD2ERQAqSCNN/wBYU86hJKT7hvDyXt8Az7JHoKdBGYfzE8DjSLEgWDll2Xc+sQvIdY/DIRLarNZrOKzXUH8Rqf7FgnlihyxsBypBbQE9mcX5N1tvFPPwEDLd6QpK9WQhc7sqD+1fnAS139bJ+rdEvDT4DOEvO/ASxDZaJkqV/EmKOVc/AQHtO2UpcpSFzz+ghfS7a5uzOe8DwEErLYPdXCPCFvJJ+RqxxRl74tM3/wBteGnwGcbSbrrm7Fj4frFoGWnrNU8B9Y2S8zoigfEwphdi3ZruA0AXmcotJMlrqcR5aeMCJ1qIzdu7U+G6IlvMD2a9pjuQNjCt4E5ItOzP4mMuSKGY1K8cz4HTwgdY5drn/wAKU5B91DT+7SCsn0fW98zKw/ndR84y2CQNeaDQYjxP0jf/ABh91FgjJ9F9s3tJXtcnyWLi+i6f7U+UK8MR+Ubs0EWe83OrfGJxebVHWMGZXowmDP7QncrRYHoyb/rr/afrAtM7QIkX3MHtbxF6VtG9SK7zA+/NmZlkK4iGUkAMOOtCNxgR0hDQtyaO4pj7YryxnNoMT72kWZMU6YoroNWPYozMc0lWObOdUlFSzCoBbD3VOVeUZtWwdurUy1P/AMifMwWPK5IF4+L2OV5bYPNkhpMtlViQGJFerrVab+2FGfai7FixJ4wSuiTPkyWkTkzJqpLA4QaVpTLcdeMXbLYabh2Ckc8lDsWLltizjU1ByPnE1m2tm2bIETF4NU07DWsHLzuhMBLCh3GOd27JiNRUxsZ8mFkxJIb5vpHGGvRknkwHnEMnb+W+oKdtCPEaQgTZtDlpG8tMWm8H6w5NkjxxH+bfmKpXOkDrRfJOoB7c/OAF1W5VIxtSmVOIjabaQxOEE58DBWTcNmlsvCS74HlgMcgV6pJOQpTInlA+97imSlMwBmlVoWwkUO8N35V0g5s9c3TW2SWlOwUsxUDDiwoxAq1AOtQ15QcvO8WnsMKCWidUS2III0IoNRQRPkycWV4YOXY5dZrU8psUs04ruI3gjeIsz5omATZXUdaFl90+8OIglf1yhTjlEFSaDOuBtejc/wC074B0KnpFypkwO7cajgYfGf7BuN/c7X6PNtBaJXWPXWizF/8AKOhS5vCPmO6b1NjtCT0/htk68qgMDzXypH0Bs/eqzEWhqrCqnt3RT+dX5Jq4OvAeNlU1NKE6kZV7ePfFWbdzA1FDlTLIntGlYso8WJbxLPGpdx0ZUBcJ4HwMZg7HoLkzOJ81Xltna59QG6NOC9T9TAL7HU1dmc761/5MGpFwsRiaijiTSPTJlnlanpG5aQGkU0VLJYCckWnYPnBD7CE9dwvLUxTnXxNdaouBNAQKDuJ17opizM3WmNQc/wBY5XL8qBlKMe7CT3rLT1FxHifkI2s0ifaCtT0csmnSPVZY7WpSBRvCWmSLiPE/KJbvl2m0MeiDncStQo5Mwy7szAy15M5N9kdJuf0WyCoaZbEcn2Uoq5/iJq3dSKG2twrJm2eTZwC7JMqJdTWhFC53ZV14QsSbJMkWuzyZjFukIZlAIzFTQE5nMa5R0CROorUUjIag1PWHGFuXgX5tgG5/R2JlDaJ4lj3VGNjyB9UducN10XdZLMwwSFantPR24anIHsG+KYnNwPLKNlrXQ1jFP6GNjV/mEjIDeCOzhE06+CchlCtKqGqSNBlzoBEy2jP1oPkzOa+RglWotqTE3S7oEWW0V3MewGLrq2BiFaoViBTWikiNs5STF7aG+7Q9BZThTPre0+ZFQdy5RpsptTPL9FPOKpoGORBOleNTGLNOmBEBRcAkowNc6lV3U0qTAu3h0+8NATShHEEMte8RNLK0yz0bjocNqDWzMGzOKWB+bGoHz+MIs+UMTU94/Aw8XjNE9LK6nqtScw5Ih/8AMiEBbYCGIO8/WGT2xKNjbMINAwZc6jdnka7syIfLhvg2mzJMZutQhvzA0Y9+vfHNJtqBJ5j6GGz0a3gol2mWaVUdItd2VG8lMLxR4N15DyO6sMTLCAZrkYg5rTXhr4aRRuWyigPRdG1Tmp8xXTtEGJRxL61Sc89fHeIsyZShQYHdlipKiC8bGsyWVY031jmt82VQCABv/wCY6bakxIV45QIlbKSslmVYnXUD4QSdMGrVHHJ+VQRG9kyZTuqIK7V2JEnuEPVWndUAkc6QMlHSK4shyRp0MWyM2lowe+CO8ZjyMPYsBI6oI8THM7LbjItKTVzwOGpxoa079If19LM0+rZVO+nSGv8Asjp4+Tsn5V3L97SzKs2Isyu8wLlUGgFacwTCra7glFM2ViRkKUwMeIpk3PnDTY9qZF5y3SdJdGlgzAuL1go62FlzFKjhqIXjKckkNvNCwq1N2IgitMsyIly43F0eh0s4ThoHJs+QXDA9FNGFwCpC7wy5AhlOY7xCXfFgaRNYOKlTgmU0YEAq/epHjD/OtGEULEnfoK9whRvC8ktUvpKZo3QTNKlGq0lj3hl7oLp7qmB1DjztfqAJFnZsculQACD/APWe8VU9gh79Ed/1VrOxzlnEldcJ1HcSITLpnFZmBsifuSTuLEdE3YJgTuZo9dVuNkvBJmgJow5PqD2Go7o9DE6I8iu18b/9Po+67O7DEJzNxVwhA7CqgjvrBRTSF657dhYGuTU+OhhmK1EZNUzo7RrjjMY6Mx6BDo+f02Ktk5TOtk1LFJGZaa1SB+UEAHgK90Up1psVnJWzSftJGtotPqHf93ZxQHtanYdYAX5tZPtT47RMMwj1V0RNfUljIanPM84DTrWzanKFxjFbltnOU5fRBm238SSamYx9pqUHJVGSjkoAigZrzGzqxJACiuZOQAA3nTiYpq1I6d6ELgE2dMtcwVEmiSgffYVZ+0LkPzHhGSk5aDjFR2FtkvQtVVm216EgESAD1eU1gesdOqMu2OhWTZmXLUIj4FAoFRFVR2CsXps8KpZiAqgsSdwAqTC8L/FpDYJhVARknrEH3n3GmeEZ8aZiChhUtvsIy5kmo92/An7Z2GXLv67lZzhIJZmKjDTFv0XvjpMq4LOQGGJwdCHqD2Fco5HbNnbSt5Ja0COEcsOkbM9XCMS0zpXjuhqua8py2pZs0ypctqrMC5V6poxVRStaCusBJJOkHG+KtUO63FZx/KBPMsfnE6XRIH8mX/aD5xBJveS3qzUPeB5x6ff8iWwV50tSRUAsMxHGl0WOWDlLlj+hfpFhaDcB3CBlrvyzyhWZOlp2uP3pAW1ek675f84ufwI7fGlILiweSQ3Kxrupu+cb698c6tHpks4/hyZr9uFR84qy/S3NmMFlyEWpA6zMx+FIFtLuxit9izJnqXeSXCvKLLhb20BOErmNAQCOUVbxmDCJdcRrmTQAAZ5wO22shFpLb2wtl+IAmnfWGKz2AT0UuOqMyPe4A8t5jzt5G4rwXKXGNhK+dnhOsEpJc0oqqM1zDAA5ajfHLEsfrZ4VBpzPKkdVnW5xL6MYcI0yzpwjnt/2boyQNCSR3xW6RNxYOVpNFDh1wg9ZCCWzJBZSNc6dgi9c6yntMt5E1ZRDS06KZUPM0Dmq1U4s+rC/aHi5snbeitKzDLeYqhgcClyuIUxUA/dTAc9muNo6bYZFsY/ez1Mv3ejUk8Otu7YL0oAOED7JfikCiuoPvIynuBEWZtrJGS+JjHRVd7X8GzvmPKBO099NIkswUYsqZ1zOQypnBOzSiTVu4QLvm7zOYKBXCcQFQK07dddI1I66OV2y7pxqShpqSciSd+cVJdlmHFRGOEFmoCaAUqxI0GesPN/zSkoqw61QM9aVyFIG3mWslnEqlJ9qQF6+skuowy88utWpGuQivpoPLKjy+syei7Wxdtllmo4ExChIDUbWh0NO6PNNIzqYL7aT622au5Akv+1F+pgEzZR7nS4lGHL5PD6vI5z4vwNOw1vMmYZwFagpnoQaV8SPhBa9pQmTS6VlIfYU5c4qWCyKkpVOWFRXzJMLt97SiYejlMejGraYuzlHz2ebzZXLx/0fR4MMenxKP0/kjv8A2hlywUk9YnJmrXurA/Z+2PPcynoEmqZYyAoxOKWQaVqHAp2wPm3eq0Zj1ag04xUtN8lSDLFCpBUncQajLtEejijCEKyOl8eX9WefkbyTvGrfz4X0RanA9IDoXUg8mXLxB8o32jXpEWaMq0bLcXriFeU1Zg8Yze1pR5jzJRqhmdIuop0lGYUPBiR3RZlJ0kmZK3qWw/1jpkJ/rVx3mJo/BW/DOm7D3x09ilMTmFwt2jLOOjXPbMcscRke6OD+iW8sp0k8nHfX990db2Zt1JuA6OMu0Z+VYbJ2rFxVOhtrHoxSPQoafLi+j2Z7U0dy/Mn5RKvo/A1dj4DyEOvT1jZDWL1hxrweS+oyvyB7m2asCgLPszO2QxByQx0zViAsdGue7RYZJ6GyiShOLCZgJY03KoJZiBoIR595y1JUFGZSMbMaS5W/rN7b8Ja1JJHbDrslthILFbSSk5ThWZMoUZTTAJTLVUJBAwesSDrSI8qgn7UWYXkkveyvar0tU6U6tJWRiBGCdLOEoajFiEwliRnhwqQcjSKBYWaSTJl1UGrtWgJ35mpJ5Z0gpttf0uahMvGMAYVdHlgnI1TGAWA4jKFG+by6iSa5LLUdpK1JPMkkwOOHqScVrWx+SXoQWTu26Rtd3pAExzjlVlggF1NcFcqsKaQ2TJCMMo5NslLM1bVZcWFn6Ngfwy5lXA7UJjpMm95csLLLLVsgCe7PgBxiaS4ukW45+pFylqiefd6UqcqQr7cT5Is6rTrMwIPJcyeyN9u9obTY8JEtHkzBRZyksuLev4XG7EKdsK9z7Syp9rlNa3yzq0wDApAJQME9ktv4wqcZ2g4ZcbHvZTZoGTJM5EZnIqJktHOBjXC2IE0C+GUEL69FtkmNWXis54S6FT/Q2ncRBu5rSG+8LIaergYNWvtZaZaCLxm103xRhjLj7yXPw5ew5laPRPPU/dz5TjdiDIe/1hGt2+ju2JPl9IqmWGBZkcHIZ0ANDnkO+OposSYaaQbwxBU5ITNpZbTp8oFGUVAJKkCg56aAwWlW9WJCUopI79/lTuhjV+P6RhLslDSWgqToo361ELjh4ybXkL1LqxRtV5Ab98DL22en2pSJcs1FSGbqjI5ZniCY6OtlUaADsAEbBIz0b7sZ6utI5RJ2IFmANrUTHbQAsEXjmKYz4CCLWiilEPRoABhTqqBuGEZUh32isQm2dgPWXrL3ajvFY57ZhUHt+AzhkYRiqSPK6mclLb0b2KwvMmSpSzChZ6A5mlQW035L8YcLHL1BOhIz5GkAtlpBa0ow9klj2Uw078UHfsrS3fEcRxsQeTHEB3Vp3QrNGqZb+HtuLLJFIoWuW2qNhcaGgNO46xdWZU0AJ7BGlrtEqUKzpqShzILdwFYXFN9i+UktMU5N1Wm3NMScoV5K4pc9BhIeowgUyOhJHZCFetttKPS01chvXbrVIOomUrHQL828UKZVmDCXvf1S1dczmPCvZCrPNpnAjo1VGFDUf/o/KK4wtd/d9DzJycXVe36sXrzvLpp8yaci7Fqa0ru50EQoxy30oeRpnBm07LTEllko7DVQDWnEe92Qti0FqqRXxBHZ+sVLqcmJcZKyZ9PizPlB+Qle+0DThgBwJ7QrUt203coqSLIKA+Y+W6IEk0Of75xdlPlBdJ0sJrlP9gOs6ucXxj+5FNsgJ6xJ7TFKZYkzIUZQStJoO4+MekXPMeUrAZEVqSBWPRlHBi20l9/7kWLJnzdm39v7AZpLKrVFAy4l5gHd3iJJFuMucjDRghYclYZ+BPiYJ3zZisqQppXoZtaf9xqQPu6wdLNSX70uYv8ApNI8Sdc3x+T3If8AGuXwXdlZ32e8yh0LMndWq/6WBjq8u0lGDDVSD4Rxq9nKWizztCyyie1fu28hHWRNqAeIBjrpBVbsfP8AN0v9mMxz+sejLRnF/JFLSQNxPafpE02VZ5iFTVQRVmWYykDfVq5CEGZe7MwRKszGgAzJPAAamIZTTJzCU6OQ2YkDKZMwnN5xJAlyhT2qad8V5Jrsebjxyeyy/QtPVpRL2VSWlL6oCofvJrVBxsGJwrQljQmDn28hTJSWzTJwRJEkZTEYtjRp0z1i7fxWU5IoGWeYS3y5dstEuXZJWI4lrMLYmdkGGktqL0NnQ5kqM91ciey7GbBJZJjT2Zps1lCqz06gIGMrzdhUk50oIjaaej0FTVMp7V3NMSxSmnTDOmIuCaxAoxfeANwbLvjk18TnVgHVkdeoytkQUyFRzXCe+H30ybY2iS0kWYAy5E1HnnJuuCGlS3X2UNG61KFgADVSIS9sb2k2mdKmy2ztEkOy0IwshKBqnXEtP7TB4Go5L+dHdRc8Sj8Oxbk24yLUk5eIrzGjA9oJix/iwkWqYZrO4YHC4oSFcqyEA5Uw5UG+KlolYhSNJkrpZFf5knxMsmp7cLGvYTA5FUjIP2j7syomJMRbQlskTR97Zpo6NxU1xS6kgONxFNIRtrNlnsU2gJeS/wDCmUzP4HG6YOG/UQOs0wowZSVYaEa+MPtwbcMwCTqNQ1BpmCNGWu8fWBbUu5ii4bj+woXfc9uQYpMi1oMjVJc1QeGgGL4wzXFtbeizQjB294TpZl0HHFhWnxhpTaiYfa8/3++UWpO0btkcxz+hhvopdpALO29xJ7N6RZKHDNbAd5Ga+OsGrPtzY20np4gecK1puuyT83kJiOrKMLeK0MCLbsFIIrLmTF4A4WHlX4wqXqLtTHxlB/KOqWW/ZMz1Jit2EGLf+KKBqBHLbj2T+yOSZlQadWg6x9409UCumuUevUBVZycgCT3RksvFbQ2OPl2ejpU3aaWv8xBTiwPkaxRn7e2ZVJL8+r1vlHNdn5Iny8RFDiIPI669lIxtBIwSyBq1B2cYQ+odXQ1YF8jPb/S1JoejlTW1piwIvjiJ+EVrnbFKDYcyoP8AdVvpCWliBdEG8qviQI6TJkYeqNBQdwFIXh6h5JN+EJ6vpUkrN9kLyWVMfpDhBOp/Cf34QWvXamx1xPPw1yoFYk036Qi3vfSJVJdGep625ancd5hYZGd97sx7SYN9RGXt7szF0+TEr7R/kd799IBm/dWbFLlAUxaO/f7K/EwBlEzW6q4jvO4drGJ7s2Y9qcf6B/5EeQg+FWWuQAAGgiiGKUty0SZesjHUNlSzXcq9ZqEjfuHYPnGJ0xj6uQ47z9ImMzeczwiKZnrnyHzMejiio6R4+bLKe2zEiXTf8YR9sLAJdoxoKBgGNNx0JHeK98PksU4Qo7czB0srmrDuqsb1KTx7GdBJrLS8gkoDhrkHAIO4MSVI7CR8RGRLIqCKEHMQMnT6p0Z3E0+H0ghNnk0bNuqBpnwzbfSEdHkalXgu67GnH6mlqapCjUmg7SaCGS2zRLlBRooA8BC1YKm0SywNAa6EaAkfGkHLY4Z0Q+06g9hIBhH4jl55IxRR+GYvTxykyhtYpltLlsQWWz1YA1wlyWwnnQxHsSMVtkDgkw+C/rGtqsDWy2Wli6y5eI4pjbuCourMadg387d22MWSb0sp8bKrKAwFKGlchvyprGQW0FLJHjT7sFbcWPBT/wBudaU7Kss5PgT4Q/XJaMdmlNxQfDKEvau0CatobKnSynFK+1KVGpXgwYd0HNkLdWwyt7ZqBvNDHNNukOi/amxixR6KXRTuC+MegvRmZ60Dm9z360kMyyS0wn16EsqgezlRM94Ne6BzbQWh+lJmV6c1m5AF94VmHWw/hrQ0zrG1yzZyOHRhl7wDDvB3Q+Xi1lvOzFejSVbpQqTLyDqMq0OoqRVakiusYvcqTMceO6AmwnpF+wzy02SGllMOGWAGBBFCCxzAFerWkdnuf0qWe1yHaRiE4D+FMADjOmOgJDKOIJ3DKPmShLcDWmZpQ6a7of7Ps/KSz1lFJ04VLTA7Blw5ESUQ1JqTVjU15GFuTo3ih7mspstpmzwZiy5bmgOb4wQZbHeHJFRxoRQisc3t15ApKlgUaXKWWdOqcRmOEHsjGx7lXhDTZTbZyJZHkk9GVns/VVWNCZS2s1ouEgMVWpIOghHvGxtJtE2U7YmVziYZBi3XxCvHFWNhrYLV6LUrr0I1ORHPfHkltJmBwNNRxG8HkRFZJxQ4hplX5GHqTdK2mzCYmZpnBSdvZsY0qEa9btEplZf4UwFpfIVGJO1SQOynGIZS0NRDLZLOrBrLOOFHNZbn+VNGSt+U+q3LsgJNsbynaXMUo6GjLwPbvHPeDGOPgGMvAw3UQ8ksr4ZksVZGOTiozHx+Bi/d9qLnco/Fv7KQqIKQ4bD7VCSDJYDM1RqCtTqpbhvEcu/E5pJXVhQWGbhLKpegrRVYk/lqAK98WbvkT8AYyWVqn1qVAqaDhpFubtCxiBr5J3wcsf1AhlfiJl7PMYEgUI1qdPCEa1W20Ce0qcK4lK4FFRRq0ZMqnt5Q3zb96M4zmNCOIOVPjFaZe6Sx7zkUG801CjlnE0sSnux/+olHVC3cd5tZS1VqCNOY0PnG1vvszqAgKMWLWvdEV6N1quQhPs6t3gaQNacNw8Y83K/6Uy3HJ1bDN0zh9olGvtjzgrtJtRVjKlk0zDEfEA+cKUi1lWDLqMxBi4tnTPON6rL473O8L9YXijJr04+Tc/UJP1J1o0u675k9uoMK72Og+p5Q5XZdUuQOqKsRmx1P0HIRiyMqrhUBQpNByrlFgNHq9P08MW/J4XVdXPM99jcxWt02gFeI799ImMykV51XdQN2Z8h84uvRDxsjFTmfoPHfGDNiS0IBuqecD5s0xVjJMmi308I22doJnqOCeZP0hme0wm7SzMdpy3Io8z84Dq3/ALf6oq/Dleb9GUJk3KsH7htg6EV3Fh8f1hXtkzOg3QY2buppsskNSjEUpyHOPKlBz9qPoIzWN8pBy0W5aZQFnW04wRqCD4R60SyGKBg1NWGnZ2xLIsvLOCw9M29h5eoVaK6SS2Z1JJ7zrB67rm6uOaaJw3tFq77qWWvSTe5eMCL3vV7S5RDhRfWYaKPdXixj1FFQR535vsV73tItLdGgwykoGpvI0Vef1gndd3NZ0DpUNlhlipFK5jDvJz74xdtgVFBpRVHVX5nnHRtgbgJ//qmj/tg/7vkIXJ19xi39gV9jtH/RfwjMdMxnhHoRX1D5P/EfG8q0lcgcuEGtjHb7Yj16ssM7/kUHFXlpASyWR5rhJal2OgAr/wADnDFeVqSzWX7NJ6zua2meNGK1pIlnei6k7yICHtfL4GT2uK8gK0z1YkgUqantJNaHhnBW47qIdZrkrQgqBkx5ngIG3fLFcR3aA+cGEt0ZGvJkm6pDrYr6aoGIhSdBkMzU5DfCXe1tM21zmO9yP7QFHwETy7xpSBVuP3rHQMa/vvg8j9qoVhjU22FJeYpB3YvaI2Od0czOU+nKFyyTa66jWL0yziYuE9x4HjCW7Kuw+7UXCpHSJmrCuXPOsLtrkG0oAf8A1UpQAf8Ary19k8ZiitOIqOEbbKbXGWDZrRoMgT8uRia9LOCcSGhBqpG4wyMrVMTOHlC9LNRGLFOCTVLZgMK9mhi1bZoclwKTP5ijRvxqPMDtiol1T5idIkmY6e+qkj4DOAytdzobHK0WvAcJNcgQfeB0YfvWsVWvQcREV93R01gR0Vg0n1ga4s82rXdCNLpvgMmSUdG44xl2HKZfkpjhc1UmhpXTfmIH222BGIkTjMGgYoVYDgCfMUgK5I1BHIikbSp0QTnIsikWsLE8+f1jdkpHsdczGxnVESsY2Xrju7pZlD6ooTzzApD0ZoFAMgAABwpC7srKpLZuLeX6wYdq1H74x6fTR4Qv5PD6vI55HH4JmFDGwneIioLQKUOsQzp53aj4iKl8kTdaLNpt9Ac8xn2iGa49l2eSrlisyZ1qHMAeyOINKeJhTuC6zap6nSXLYF6794UdtPCOrWY7oPfcqwYlJWxOvu4pssVKkjiuY/SE+02nWO64arzhWv66pBBaZKU0zrSh8RDMeWtHZehT3FnJHtGcKlrnVnTWroTnwoAv77Yv7R3+BaXFnVRLHVpmcx6xDV0rl3QESQ800Xfmx3CprnA586nSXgLpOklgk3LyVRUmgzJ3QxXWkxJWCtKkk057qxLd9zhOZ3k/LgILSbLXICBxQd2WTmipZrHuAg9ZLCslcczM7hEsuzpZ1xNm3CFy8ryefMKIfzNuQfWLLUEISc+/Y9et6PaHKIaAes25BwH4omu+xKAKCiLoOJ3k8zGtksagBVyQf6jxMGLnul7XOEmXkNWbco3k891IFvjt9zav7BTZLZ42ydVhSTLIxfiPuDwzjq+EAAAUAAoBuiC7ruSzyllSxRVFOZ4kniYsU3wkM0zj0bYo9HGnyE17thZJSiUjZFV1b88w9ZhyyHKNRLqKvmFFABpGtms9WAG+LV8OFKy19nNvzH6DzhFWrYd7pFVXiWW50EQSlryHGLcu0hMkGfHf3CBsZQUsVgAo0xgo+PhFu8ptmmS8Cghho3yPKF4mYzUwsx7CYlnXbPQBmlkA6EUPkTGttne1ESTjLah00+kFJFsgSZwIwt+ojWTOK5awAYbtzrMUZ0dfVPyPKNrHfrUwtWsCLMkya4SWpZjoB8a1yAg4mwlrJAPRBjTIzKnsOEEV74ym9oFySdM0nWyprv4x0TYbb1Jcro7VkFyEwDKm7EBp2iOXWu7pslykxaEHtHaDwg7szsxabU4VUZZZ9ecykIq76E0xHcAK6wtztaGRjUtn0HY5UqYoYBWVxUHUEHMQgbZehyW+KbY6SZmvR/y2OuQ9ivLLlDrdcgS1CJQIoAA0yAoPKCbzaiFt/I5x2fMt5SJizStoqsxAqkUA0FB25DXfEtnSTTQk8zHZb6ueRaWZLRLB9xtG7m+ULkj0NyZoZpdomrQ0FQjDiK5A/GDg1N0lsVkxuCt9hBfCaaxr0Ihmt/ortkqvRlJwFdDgb+1svjAv/KVt32ab4A+Ryhc8T8xFKa8MnuK0GXXPqndwMEntmesCJGzdqz+5nACtfu23d0FLHcE4glpM2goalWGuQypU90dDMoLjTJM3SynLmqK1pn56xXm3gyjWo+MHpdyzQwToHqdKqabyKk5Dvi5d2yDzWGOWZcupBrk2mRVSMxXfBLNKTqEWLXSr+uSD2xV2GTZwWNWm0mHgtVoFHdSGayt1hEclAEVdwAHhlEkqcqHrEACPRekPxxS0g+rZRzP0v7VrZpJlIfvZnVFPZBGZPd8oKbQbdKowytfejk1oszWmeZ1oOM16qHMKK+1xOQ5CESTih6aF657gebRjVZfHe35frDhIudUWiigH7zgtYJYgxLu7GKAQEFTOlsVJNjJNAII4VkLU5tF62lZAIWhaE28bc86YZcs9b2m3LyHPyi5TUVon4OT2a3jb3nzDLlnP2m3IOA5xtZrKqrgT1Rqd7HeTyjeTZVRcCer7Tb2O/ujdjoqgknIAb+AAjVrbNe9Ims1naa6ypQqzGgHzPAD5R2TZfZxLHJCjNzm7e8eXIaCB2wuyAssvpJgrOcCv4BrhHzhpgG29s41w7zGjGNnaImMccZxR6NKx6NMPkzEUOIaiKVC7EnMkkmGV7jqG+8AoMqqTi5ZadsaWW7CiNkGY0+cS8k9WNj8sXnegjEmeymoNDxi7abEw9Zad4PkY1lSApINM1I0rQHeK6HnGDCZrThResSzjE3IVyHzMH7ukB7OWmTcKrou8wozE4E0HGMdMaUglJoFxTL942kTZgOVaAZZZDIV50iI2IH1TFCsSrPI/WBCquxbsdseQ4emYBAOmuUdI9G98pNaZMnsAykKi10BFS3Ph3Rzi33n0oHVC0yoNO6KajP5/rGPtVmxpS5NH0r9ksk2haXLammJQaeMFVKkUUZDcNI45sleYmSQVZg0sKrrUndTEDzpWHySZ6yyVmAqR7QzHeDnE35XVF/FSVoYDbgppXSK0/aIDTOEq3370YOJq04CkJV57bM5+7FRxYmnco+cdL3djlxh3OqTdpENSzVz90kDv0rDbs2w+zq3v9bPnp8BHJti0a1yeld6BZhUqAdFAOWeVa8IbL529lWchGJ7lOQ3Qzp8bi3KQjqMsZrjEdnnDXjEVRnCRd3pBkTmwhzX8rZ/CDyXkN/8AzWPQTsgaoKO3CPAkwP8AtVQKfvdGy2/CI1gVYQFnMRzVpvgdaL+AypAu137Wu6BSkwXGgtMt1O+F2/L1ABqeQ4+HIwOt9/UoFzbPXQfWBOEucTGpP/OXCNnlUNLubGLZpNmtMNTkI2SXSJCtIs2KxYzyiZXN2x2oo3u2zliOENMy3BJeFNaQu2y8BLGFNYBz7+dybNJNHbJ5m9QdyV9o8dBGzajpBQTe2Q3vb3mzDKlGre2+5eIB4+URyZCy16NP6m4ngDFxrCkheil60677+wVz7TFZgAIZj1tgy26Rq74RHQ/R3sbhpap46xzlqfZB9sjid3AGBHo92R+0v082hlI3VX32GeY90fGOsGCu2C/hGDGrHdGxyiFjGoE1YxoTGSYjYwRhmsejWsejTD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360712" y="5878250"/>
            <a:ext cx="505275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smtClean="0">
                <a:solidFill>
                  <a:srgbClr val="FF0000"/>
                </a:solidFill>
              </a:rPr>
              <a:t>71 Prozent der Verkehrsunfälle durch Senioren selbst verursacht.</a:t>
            </a:r>
          </a:p>
        </p:txBody>
      </p:sp>
      <p:pic>
        <p:nvPicPr>
          <p:cNvPr id="4098" name="Picture 2" descr="http://www.internetwache.brandenburg.de/fm/47/Senioren-im-Stra%C3%9Fenverkeh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187950"/>
            <a:ext cx="206126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Verkehrsunfälle unter Beteiligung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von Fahrradfahrern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299656"/>
              </p:ext>
            </p:extLst>
          </p:nvPr>
        </p:nvGraphicFramePr>
        <p:xfrm>
          <a:off x="272480" y="2511737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6097585"/>
              </p:ext>
            </p:extLst>
          </p:nvPr>
        </p:nvGraphicFramePr>
        <p:xfrm>
          <a:off x="5073774" y="1791866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228824" y="2227739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+ 5,9 %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465168" y="1889185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+ 4,8 %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UExQWFBUWFxYYGBcYGBcXGhccFxgVFBcYFRUYHCYfFxkjGRUVHy8gIycpLCwsFR4xNTAqNSYsLCkBCQoKDgwOGg8PGiwkHyUsLCwsKiosLCwsLCwsLCwsLCwsLCwsLCwsLCwsLCwsLCwsLCwsLCwsLCwpLCwsKSwpLP/AABEIAK8BIQMBIgACEQEDEQH/xAAcAAACAgMBAQAAAAAAAAAAAAAFBgMEAQIHAAj/xABGEAACAAMFBAYHBgQFAwUBAAABAgADEQQFEiExBkFRYRMicYGRsQcyQlKhwdEUI2Jy4fAzQ4KSFRaisvFTc8I0Y4Oz0iT/xAAaAQADAQEBAQAAAAAAAAAAAAACAwQBAAUG/8QALxEAAgICAQMDAgUDBQAAAAAAAAECEQMhEgQxQRMiUWFxBTKBkaFC4fAUIzPB0f/aAAwDAQACEQMRAD8AbZSiuefbG8yUpyAiit8yD6r4uwHzOURzr+Rf1Ii7iyFBeWlAaxT+zZwIfaeuS1b8orGP8SnNohH5jT4CMSa7s1x5eBikFV1EEpd9qopCUemOrhewV+JjH2En1pjHv+kc4qQauI2W7aOWdSB3iKR2zVfVavYCYBJd8kZ0r2xZlui6KPCNUF8GX9S6+2E18lR2+HlGn221P7KpzYxD9vjH248YNRMssCzTj60+nJRG63entTJj9rU8oqC1mNun4x1BILSJEr3R3kmCFmdRoq+AhelT+OkW1tJ3aQmSoojtDELfTTXj9Iml2yF5LUBqQIlS814wp8Rii/gaJVqiZrRT4QuSry3CsTWi1ti7h5CJ3NJh+mw39qiKbaAdQD2iAv2xhGptzQcZJgODCLzEGqgHlUeUeE5dzOP6q/7qwHnWtju7Dw7eUCrXe8yWaFCez5Q1SgxbhIclnn2ZgP5l+akeUSran91T+Vvkw+cc+/zWV1Rh3RPJ24lbyRBcYPyLua7ofDbaaqy91R4rURkWoHQg98Klm2zlHSYO+Ckq/UfUo3bT5xnp/BnqfIZDCIpjiK0u0odKjsOXhpEmEHRvH9PpA8Wgudkc61CKExaRcnWJ9RQ9mcVHlkDrVBgkgW2VLeBhrrACfLrDBMl4hlFKZYjStIfjaRPktgJpEaGRBlrLETWaHcxPEGyLOCc9IxPsJU/OCH2eNXkEx3J2dSoGdFHoIfZo9BcgaBP+GyE9aazHgtAPhGA8hfVlg82z84CfaTG3SwrgvLLOT8INm9OFB2REbwPGBQmRsGjUkuxjt9wl9sj32oxSWNwI2zqLPTmNxNiKXJJjd3RBV2Ve+p8IFzjHuaoNkgcxMggTM2jlLkoLnwEQ/wCLz5nqgIPDzhMuoXgasL8jFSmpA7TSIXvKWu8seX1gPKsTN67En97zBCTd4GdAOZ/WEyzSY1Y0jdr2ZvUTv1/SJpUyYfWY9m7wH1jC4Bvr2fWJ5E/Sg+fx0hbd9xsWo9ieTJ5GCMmTzjSXLJ0BNf3uoPjFhLJM3UHeB5ZwqvgY8i8k0qVvzi7OYYjUjxHlFNLpY6uv+o+cWxctSTjIqdwA+UC4WLeVEU6YtPWH+o/KMJMT3h4GLY2cTe7eI+kSJs9K4uf6v0goxpA+oig8xOIPcYpWhlORAI8v0hg/y5LIyZh3/pAi87mWWf4qg60Y5/CsNQLkAbXJC7suIOUDpgT8XwMFjJJOEFWB3B1+FYp2vZmfXKW1O76xtsxtAmbZ5Z/VPpFVrGg9VwO9lglN2atX/TPiPrFKds/ah/LbxH1jLYNr5I0mTk/hzm7nDecWpe1Vtl+1i/Mh8wYFzrstC6ym8K+UUJ1odNQy9tRBc6O4pjhZvSnPT+JKVvytQ+BgxZvTDZjlOR0/MuIeIjl8y8mIpi8QCPjFE2wA/epl7yZfDSO9RPud6fwd9u/aCxWmnQTpbE+ziA8DugosioIGZHsmgI+RHMR87Wi7KKJ1nmYgPaHVdT+IQ8bCbetOpInsVmgdRwaYuVeMN43oW9b8D5NshBzBEaCxFjkIIyFmkVDJNHCYCh8Uqtf6YmScF9ZGlHiesvc61oO0CO5tGLGmV5F0KFOIVJHh2QJayQwPNquVCDvBqD2ERQAqSCNN/wBYU86hJKT7hvDyXt8Az7JHoKdBGYfzE8DjSLEgWDll2Xc+sQvIdY/DIRLarNZrOKzXUH8Rqf7FgnlihyxsBypBbQE9mcX5N1tvFPPwEDLd6QpK9WQhc7sqD+1fnAS139bJ+rdEvDT4DOEvO/ASxDZaJkqV/EmKOVc/AQHtO2UpcpSFzz+ghfS7a5uzOe8DwEErLYPdXCPCFvJJ+RqxxRl74tM3/wBteGnwGcbSbrrm7Fj4frFoGWnrNU8B9Y2S8zoigfEwphdi3ZruA0AXmcotJMlrqcR5aeMCJ1qIzdu7U+G6IlvMD2a9pjuQNjCt4E5ItOzP4mMuSKGY1K8cz4HTwgdY5drn/wAKU5B91DT+7SCsn0fW98zKw/ndR84y2CQNeaDQYjxP0jf/ABh91FgjJ9F9s3tJXtcnyWLi+i6f7U+UK8MR+Ubs0EWe83OrfGJxebVHWMGZXowmDP7QncrRYHoyb/rr/afrAtM7QIkX3MHtbxF6VtG9SK7zA+/NmZlkK4iGUkAMOOtCNxgR0hDQtyaO4pj7YryxnNoMT72kWZMU6YoroNWPYozMc0lWObOdUlFSzCoBbD3VOVeUZtWwdurUy1P/AMifMwWPK5IF4+L2OV5bYPNkhpMtlViQGJFerrVab+2FGfai7FixJ4wSuiTPkyWkTkzJqpLA4QaVpTLcdeMXbLYabh2Ckc8lDsWLltizjU1ByPnE1m2tm2bIETF4NU07DWsHLzuhMBLCh3GOd27JiNRUxsZ8mFkxJIb5vpHGGvRknkwHnEMnb+W+oKdtCPEaQgTZtDlpG8tMWm8H6w5NkjxxH+bfmKpXOkDrRfJOoB7c/OAF1W5VIxtSmVOIjabaQxOEE58DBWTcNmlsvCS74HlgMcgV6pJOQpTInlA+97imSlMwBmlVoWwkUO8N35V0g5s9c3TW2SWlOwUsxUDDiwoxAq1AOtQ15QcvO8WnsMKCWidUS2III0IoNRQRPkycWV4YOXY5dZrU8psUs04ruI3gjeIsz5omATZXUdaFl90+8OIglf1yhTjlEFSaDOuBtejc/wC074B0KnpFypkwO7cajgYfGf7BuN/c7X6PNtBaJXWPXWizF/8AKOhS5vCPmO6b1NjtCT0/htk68qgMDzXypH0Bs/eqzEWhqrCqnt3RT+dX5Jq4OvAeNlU1NKE6kZV7ePfFWbdzA1FDlTLIntGlYso8WJbxLPGpdx0ZUBcJ4HwMZg7HoLkzOJ81Xltna59QG6NOC9T9TAL7HU1dmc761/5MGpFwsRiaijiTSPTJlnlanpG5aQGkU0VLJYCckWnYPnBD7CE9dwvLUxTnXxNdaouBNAQKDuJ17opizM3WmNQc/wBY5XL8qBlKMe7CT3rLT1FxHifkI2s0ifaCtT0csmnSPVZY7WpSBRvCWmSLiPE/KJbvl2m0MeiDncStQo5Mwy7szAy15M5N9kdJuf0WyCoaZbEcn2Uoq5/iJq3dSKG2twrJm2eTZwC7JMqJdTWhFC53ZV14QsSbJMkWuzyZjFukIZlAIzFTQE5nMa5R0CROorUUjIag1PWHGFuXgX5tgG5/R2JlDaJ4lj3VGNjyB9UducN10XdZLMwwSFantPR24anIHsG+KYnNwPLKNlrXQ1jFP6GNjV/mEjIDeCOzhE06+CchlCtKqGqSNBlzoBEy2jP1oPkzOa+RglWotqTE3S7oEWW0V3MewGLrq2BiFaoViBTWikiNs5STF7aG+7Q9BZThTPre0+ZFQdy5RpsptTPL9FPOKpoGORBOleNTGLNOmBEBRcAkowNc6lV3U0qTAu3h0+8NATShHEEMte8RNLK0yz0bjocNqDWzMGzOKWB+bGoHz+MIs+UMTU94/Aw8XjNE9LK6nqtScw5Ih/8AMiEBbYCGIO8/WGT2xKNjbMINAwZc6jdnka7syIfLhvg2mzJMZutQhvzA0Y9+vfHNJtqBJ5j6GGz0a3gol2mWaVUdItd2VG8lMLxR4N15DyO6sMTLCAZrkYg5rTXhr4aRRuWyigPRdG1Tmp8xXTtEGJRxL61Sc89fHeIsyZShQYHdlipKiC8bGsyWVY031jmt82VQCABv/wCY6bakxIV45QIlbKSslmVYnXUD4QSdMGrVHHJ+VQRG9kyZTuqIK7V2JEnuEPVWndUAkc6QMlHSK4shyRp0MWyM2lowe+CO8ZjyMPYsBI6oI8THM7LbjItKTVzwOGpxoa079If19LM0+rZVO+nSGv8Asjp4+Tsn5V3L97SzKs2Isyu8wLlUGgFacwTCra7glFM2ViRkKUwMeIpk3PnDTY9qZF5y3SdJdGlgzAuL1go62FlzFKjhqIXjKckkNvNCwq1N2IgitMsyIly43F0eh0s4ThoHJs+QXDA9FNGFwCpC7wy5AhlOY7xCXfFgaRNYOKlTgmU0YEAq/epHjD/OtGEULEnfoK9whRvC8ktUvpKZo3QTNKlGq0lj3hl7oLp7qmB1DjztfqAJFnZsculQACD/APWe8VU9gh79Ed/1VrOxzlnEldcJ1HcSITLpnFZmBsifuSTuLEdE3YJgTuZo9dVuNkvBJmgJow5PqD2Go7o9DE6I8iu18b/9Po+67O7DEJzNxVwhA7CqgjvrBRTSF657dhYGuTU+OhhmK1EZNUzo7RrjjMY6Mx6BDo+f02Ktk5TOtk1LFJGZaa1SB+UEAHgK90Up1psVnJWzSftJGtotPqHf93ZxQHtanYdYAX5tZPtT47RMMwj1V0RNfUljIanPM84DTrWzanKFxjFbltnOU5fRBm238SSamYx9pqUHJVGSjkoAigZrzGzqxJACiuZOQAA3nTiYpq1I6d6ELgE2dMtcwVEmiSgffYVZ+0LkPzHhGSk5aDjFR2FtkvQtVVm216EgESAD1eU1gesdOqMu2OhWTZmXLUIj4FAoFRFVR2CsXps8KpZiAqgsSdwAqTC8L/FpDYJhVARknrEH3n3GmeEZ8aZiChhUtvsIy5kmo92/An7Z2GXLv67lZzhIJZmKjDTFv0XvjpMq4LOQGGJwdCHqD2Fco5HbNnbSt5Ja0COEcsOkbM9XCMS0zpXjuhqua8py2pZs0ypctqrMC5V6poxVRStaCusBJJOkHG+KtUO63FZx/KBPMsfnE6XRIH8mX/aD5xBJveS3qzUPeB5x6ff8iWwV50tSRUAsMxHGl0WOWDlLlj+hfpFhaDcB3CBlrvyzyhWZOlp2uP3pAW1ek675f84ufwI7fGlILiweSQ3Kxrupu+cb698c6tHpks4/hyZr9uFR84qy/S3NmMFlyEWpA6zMx+FIFtLuxit9izJnqXeSXCvKLLhb20BOErmNAQCOUVbxmDCJdcRrmTQAAZ5wO22shFpLb2wtl+IAmnfWGKz2AT0UuOqMyPe4A8t5jzt5G4rwXKXGNhK+dnhOsEpJc0oqqM1zDAA5ajfHLEsfrZ4VBpzPKkdVnW5xL6MYcI0yzpwjnt/2boyQNCSR3xW6RNxYOVpNFDh1wg9ZCCWzJBZSNc6dgi9c6yntMt5E1ZRDS06KZUPM0Dmq1U4s+rC/aHi5snbeitKzDLeYqhgcClyuIUxUA/dTAc9muNo6bYZFsY/ez1Mv3ejUk8Otu7YL0oAOED7JfikCiuoPvIynuBEWZtrJGS+JjHRVd7X8GzvmPKBO099NIkswUYsqZ1zOQypnBOzSiTVu4QLvm7zOYKBXCcQFQK07dddI1I66OV2y7pxqShpqSciSd+cVJdlmHFRGOEFmoCaAUqxI0GesPN/zSkoqw61QM9aVyFIG3mWslnEqlJ9qQF6+skuowy88utWpGuQivpoPLKjy+syei7Wxdtllmo4ExChIDUbWh0NO6PNNIzqYL7aT622au5Akv+1F+pgEzZR7nS4lGHL5PD6vI5z4vwNOw1vMmYZwFagpnoQaV8SPhBa9pQmTS6VlIfYU5c4qWCyKkpVOWFRXzJMLt97SiYejlMejGraYuzlHz2ebzZXLx/0fR4MMenxKP0/kjv8A2hlywUk9YnJmrXurA/Z+2PPcynoEmqZYyAoxOKWQaVqHAp2wPm3eq0Zj1ag04xUtN8lSDLFCpBUncQajLtEejijCEKyOl8eX9WefkbyTvGrfz4X0RanA9IDoXUg8mXLxB8o32jXpEWaMq0bLcXriFeU1Zg8Yze1pR5jzJRqhmdIuop0lGYUPBiR3RZlJ0kmZK3qWw/1jpkJ/rVx3mJo/BW/DOm7D3x09ilMTmFwt2jLOOjXPbMcscRke6OD+iW8sp0k8nHfX990db2Zt1JuA6OMu0Z+VYbJ2rFxVOhtrHoxSPQoafLi+j2Z7U0dy/Mn5RKvo/A1dj4DyEOvT1jZDWL1hxrweS+oyvyB7m2asCgLPszO2QxByQx0zViAsdGue7RYZJ6GyiShOLCZgJY03KoJZiBoIR595y1JUFGZSMbMaS5W/rN7b8Ja1JJHbDrslthILFbSSk5ThWZMoUZTTAJTLVUJBAwesSDrSI8qgn7UWYXkkveyvar0tU6U6tJWRiBGCdLOEoajFiEwliRnhwqQcjSKBYWaSTJl1UGrtWgJ35mpJ5Z0gpttf0uahMvGMAYVdHlgnI1TGAWA4jKFG+by6iSa5LLUdpK1JPMkkwOOHqScVrWx+SXoQWTu26Rtd3pAExzjlVlggF1NcFcqsKaQ2TJCMMo5NslLM1bVZcWFn6Ngfwy5lXA7UJjpMm95csLLLLVsgCe7PgBxiaS4ukW45+pFylqiefd6UqcqQr7cT5Is6rTrMwIPJcyeyN9u9obTY8JEtHkzBRZyksuLev4XG7EKdsK9z7Syp9rlNa3yzq0wDApAJQME9ktv4wqcZ2g4ZcbHvZTZoGTJM5EZnIqJktHOBjXC2IE0C+GUEL69FtkmNWXis54S6FT/Q2ncRBu5rSG+8LIaergYNWvtZaZaCLxm103xRhjLj7yXPw5ew5laPRPPU/dz5TjdiDIe/1hGt2+ju2JPl9IqmWGBZkcHIZ0ANDnkO+OposSYaaQbwxBU5ITNpZbTp8oFGUVAJKkCg56aAwWlW9WJCUopI79/lTuhjV+P6RhLslDSWgqToo361ELjh4ybXkL1LqxRtV5Ab98DL22en2pSJcs1FSGbqjI5ZniCY6OtlUaADsAEbBIz0b7sZ6utI5RJ2IFmANrUTHbQAsEXjmKYz4CCLWiilEPRoABhTqqBuGEZUh32isQm2dgPWXrL3ajvFY57ZhUHt+AzhkYRiqSPK6mclLb0b2KwvMmSpSzChZ6A5mlQW035L8YcLHL1BOhIz5GkAtlpBa0ow9klj2Uw078UHfsrS3fEcRxsQeTHEB3Vp3QrNGqZb+HtuLLJFIoWuW2qNhcaGgNO46xdWZU0AJ7BGlrtEqUKzpqShzILdwFYXFN9i+UktMU5N1Wm3NMScoV5K4pc9BhIeowgUyOhJHZCFetttKPS01chvXbrVIOomUrHQL828UKZVmDCXvf1S1dczmPCvZCrPNpnAjo1VGFDUf/o/KK4wtd/d9DzJycXVe36sXrzvLpp8yaci7Fqa0ru50EQoxy30oeRpnBm07LTEllko7DVQDWnEe92Qti0FqqRXxBHZ+sVLqcmJcZKyZ9PizPlB+Qle+0DThgBwJ7QrUt203coqSLIKA+Y+W6IEk0Of75xdlPlBdJ0sJrlP9gOs6ucXxj+5FNsgJ6xJ7TFKZYkzIUZQStJoO4+MekXPMeUrAZEVqSBWPRlHBi20l9/7kWLJnzdm39v7AZpLKrVFAy4l5gHd3iJJFuMucjDRghYclYZ+BPiYJ3zZisqQppXoZtaf9xqQPu6wdLNSX70uYv8ApNI8Sdc3x+T3If8AGuXwXdlZ32e8yh0LMndWq/6WBjq8u0lGDDVSD4Rxq9nKWizztCyyie1fu28hHWRNqAeIBjrpBVbsfP8AN0v9mMxz+sejLRnF/JFLSQNxPafpE02VZ5iFTVQRVmWYykDfVq5CEGZe7MwRKszGgAzJPAAamIZTTJzCU6OQ2YkDKZMwnN5xJAlyhT2qad8V5Jrsebjxyeyy/QtPVpRL2VSWlL6oCofvJrVBxsGJwrQljQmDn28hTJSWzTJwRJEkZTEYtjRp0z1i7fxWU5IoGWeYS3y5dstEuXZJWI4lrMLYmdkGGktqL0NnQ5kqM91ciey7GbBJZJjT2Zps1lCqz06gIGMrzdhUk50oIjaaej0FTVMp7V3NMSxSmnTDOmIuCaxAoxfeANwbLvjk18TnVgHVkdeoytkQUyFRzXCe+H30ybY2iS0kWYAy5E1HnnJuuCGlS3X2UNG61KFgADVSIS9sb2k2mdKmy2ztEkOy0IwshKBqnXEtP7TB4Go5L+dHdRc8Sj8Oxbk24yLUk5eIrzGjA9oJix/iwkWqYZrO4YHC4oSFcqyEA5Uw5UG+KlolYhSNJkrpZFf5knxMsmp7cLGvYTA5FUjIP2j7syomJMRbQlskTR97Zpo6NxU1xS6kgONxFNIRtrNlnsU2gJeS/wDCmUzP4HG6YOG/UQOs0wowZSVYaEa+MPtwbcMwCTqNQ1BpmCNGWu8fWBbUu5ii4bj+woXfc9uQYpMi1oMjVJc1QeGgGL4wzXFtbeizQjB294TpZl0HHFhWnxhpTaiYfa8/3++UWpO0btkcxz+hhvopdpALO29xJ7N6RZKHDNbAd5Ga+OsGrPtzY20np4gecK1puuyT83kJiOrKMLeK0MCLbsFIIrLmTF4A4WHlX4wqXqLtTHxlB/KOqWW/ZMz1Jit2EGLf+KKBqBHLbj2T+yOSZlQadWg6x9409UCumuUevUBVZycgCT3RksvFbQ2OPl2ejpU3aaWv8xBTiwPkaxRn7e2ZVJL8+r1vlHNdn5Iny8RFDiIPI669lIxtBIwSyBq1B2cYQ+odXQ1YF8jPb/S1JoejlTW1piwIvjiJ+EVrnbFKDYcyoP8AdVvpCWliBdEG8qviQI6TJkYeqNBQdwFIXh6h5JN+EJ6vpUkrN9kLyWVMfpDhBOp/Cf34QWvXamx1xPPw1yoFYk036Qi3vfSJVJdGep625ancd5hYZGd97sx7SYN9RGXt7szF0+TEr7R/kd799IBm/dWbFLlAUxaO/f7K/EwBlEzW6q4jvO4drGJ7s2Y9qcf6B/5EeQg+FWWuQAAGgiiGKUty0SZesjHUNlSzXcq9ZqEjfuHYPnGJ0xj6uQ47z9ImMzeczwiKZnrnyHzMejiio6R4+bLKe2zEiXTf8YR9sLAJdoxoKBgGNNx0JHeK98PksU4Qo7czB0srmrDuqsb1KTx7GdBJrLS8gkoDhrkHAIO4MSVI7CR8RGRLIqCKEHMQMnT6p0Z3E0+H0ghNnk0bNuqBpnwzbfSEdHkalXgu67GnH6mlqapCjUmg7SaCGS2zRLlBRooA8BC1YKm0SywNAa6EaAkfGkHLY4Z0Q+06g9hIBhH4jl55IxRR+GYvTxykyhtYpltLlsQWWz1YA1wlyWwnnQxHsSMVtkDgkw+C/rGtqsDWy2Wli6y5eI4pjbuCourMadg387d22MWSb0sp8bKrKAwFKGlchvyprGQW0FLJHjT7sFbcWPBT/wBudaU7Kss5PgT4Q/XJaMdmlNxQfDKEvau0CatobKnSynFK+1KVGpXgwYd0HNkLdWwyt7ZqBvNDHNNukOi/amxixR6KXRTuC+MegvRmZ60Dm9z360kMyyS0wn16EsqgezlRM94Ne6BzbQWh+lJmV6c1m5AF94VmHWw/hrQ0zrG1yzZyOHRhl7wDDvB3Q+Xi1lvOzFejSVbpQqTLyDqMq0OoqRVakiusYvcqTMceO6AmwnpF+wzy02SGllMOGWAGBBFCCxzAFerWkdnuf0qWe1yHaRiE4D+FMADjOmOgJDKOIJ3DKPmShLcDWmZpQ6a7of7Ps/KSz1lFJ04VLTA7Blw5ESUQ1JqTVjU15GFuTo3ih7mspstpmzwZiy5bmgOb4wQZbHeHJFRxoRQisc3t15ApKlgUaXKWWdOqcRmOEHsjGx7lXhDTZTbZyJZHkk9GVns/VVWNCZS2s1ouEgMVWpIOghHvGxtJtE2U7YmVziYZBi3XxCvHFWNhrYLV6LUrr0I1ORHPfHkltJmBwNNRxG8HkRFZJxQ4hplX5GHqTdK2mzCYmZpnBSdvZsY0qEa9btEplZf4UwFpfIVGJO1SQOynGIZS0NRDLZLOrBrLOOFHNZbn+VNGSt+U+q3LsgJNsbynaXMUo6GjLwPbvHPeDGOPgGMvAw3UQ8ksr4ZksVZGOTiozHx+Bi/d9qLnco/Fv7KQqIKQ4bD7VCSDJYDM1RqCtTqpbhvEcu/E5pJXVhQWGbhLKpegrRVYk/lqAK98WbvkT8AYyWVqn1qVAqaDhpFubtCxiBr5J3wcsf1AhlfiJl7PMYEgUI1qdPCEa1W20Ce0qcK4lK4FFRRq0ZMqnt5Q3zb96M4zmNCOIOVPjFaZe6Sx7zkUG801CjlnE0sSnux/+olHVC3cd5tZS1VqCNOY0PnG1vvszqAgKMWLWvdEV6N1quQhPs6t3gaQNacNw8Y83K/6Uy3HJ1bDN0zh9olGvtjzgrtJtRVjKlk0zDEfEA+cKUi1lWDLqMxBi4tnTPON6rL473O8L9YXijJr04+Tc/UJP1J1o0u675k9uoMK72Og+p5Q5XZdUuQOqKsRmx1P0HIRiyMqrhUBQpNByrlFgNHq9P08MW/J4XVdXPM99jcxWt02gFeI799ImMykV51XdQN2Z8h84uvRDxsjFTmfoPHfGDNiS0IBuqecD5s0xVjJMmi308I22doJnqOCeZP0hme0wm7SzMdpy3Io8z84Dq3/ALf6oq/Dleb9GUJk3KsH7htg6EV3Fh8f1hXtkzOg3QY2buppsskNSjEUpyHOPKlBz9qPoIzWN8pBy0W5aZQFnW04wRqCD4R60SyGKBg1NWGnZ2xLIsvLOCw9M29h5eoVaK6SS2Z1JJ7zrB67rm6uOaaJw3tFq77qWWvSTe5eMCL3vV7S5RDhRfWYaKPdXixj1FFQR535vsV73tItLdGgwykoGpvI0Vef1gndd3NZ0DpUNlhlipFK5jDvJz74xdtgVFBpRVHVX5nnHRtgbgJ//qmj/tg/7vkIXJ19xi39gV9jtH/RfwjMdMxnhHoRX1D5P/EfG8q0lcgcuEGtjHb7Yj16ssM7/kUHFXlpASyWR5rhJal2OgAr/wADnDFeVqSzWX7NJ6zua2meNGK1pIlnei6k7yICHtfL4GT2uK8gK0z1YkgUqantJNaHhnBW47qIdZrkrQgqBkx5ngIG3fLFcR3aA+cGEt0ZGvJkm6pDrYr6aoGIhSdBkMzU5DfCXe1tM21zmO9yP7QFHwETy7xpSBVuP3rHQMa/vvg8j9qoVhjU22FJeYpB3YvaI2Od0czOU+nKFyyTa66jWL0yziYuE9x4HjCW7Kuw+7UXCpHSJmrCuXPOsLtrkG0oAf8A1UpQAf8Ary19k8ZiitOIqOEbbKbXGWDZrRoMgT8uRia9LOCcSGhBqpG4wyMrVMTOHlC9LNRGLFOCTVLZgMK9mhi1bZoclwKTP5ijRvxqPMDtiol1T5idIkmY6e+qkj4DOAytdzobHK0WvAcJNcgQfeB0YfvWsVWvQcREV93R01gR0Vg0n1ga4s82rXdCNLpvgMmSUdG44xl2HKZfkpjhc1UmhpXTfmIH222BGIkTjMGgYoVYDgCfMUgK5I1BHIikbSp0QTnIsikWsLE8+f1jdkpHsdczGxnVESsY2Xrju7pZlD6ooTzzApD0ZoFAMgAABwpC7srKpLZuLeX6wYdq1H74x6fTR4Qv5PD6vI55HH4JmFDGwneIioLQKUOsQzp53aj4iKl8kTdaLNpt9Ac8xn2iGa49l2eSrlisyZ1qHMAeyOINKeJhTuC6zap6nSXLYF6794UdtPCOrWY7oPfcqwYlJWxOvu4pssVKkjiuY/SE+02nWO64arzhWv66pBBaZKU0zrSh8RDMeWtHZehT3FnJHtGcKlrnVnTWroTnwoAv77Yv7R3+BaXFnVRLHVpmcx6xDV0rl3QESQ800Xfmx3CprnA586nSXgLpOklgk3LyVRUmgzJ3QxXWkxJWCtKkk057qxLd9zhOZ3k/LgILSbLXICBxQd2WTmipZrHuAg9ZLCslcczM7hEsuzpZ1xNm3CFy8ryefMKIfzNuQfWLLUEISc+/Y9et6PaHKIaAes25BwH4omu+xKAKCiLoOJ3k8zGtksagBVyQf6jxMGLnul7XOEmXkNWbco3k891IFvjt9zav7BTZLZ42ydVhSTLIxfiPuDwzjq+EAAAUAAoBuiC7ruSzyllSxRVFOZ4kniYsU3wkM0zj0bYo9HGnyE17thZJSiUjZFV1b88w9ZhyyHKNRLqKvmFFABpGtms9WAG+LV8OFKy19nNvzH6DzhFWrYd7pFVXiWW50EQSlryHGLcu0hMkGfHf3CBsZQUsVgAo0xgo+PhFu8ptmmS8Cghho3yPKF4mYzUwsx7CYlnXbPQBmlkA6EUPkTGttne1ESTjLah00+kFJFsgSZwIwt+ojWTOK5awAYbtzrMUZ0dfVPyPKNrHfrUwtWsCLMkya4SWpZjoB8a1yAg4mwlrJAPRBjTIzKnsOEEV74ym9oFySdM0nWyprv4x0TYbb1Jcro7VkFyEwDKm7EBp2iOXWu7pslykxaEHtHaDwg7szsxabU4VUZZZ9ecykIq76E0xHcAK6wtztaGRjUtn0HY5UqYoYBWVxUHUEHMQgbZehyW+KbY6SZmvR/y2OuQ9ivLLlDrdcgS1CJQIoAA0yAoPKCbzaiFt/I5x2fMt5SJizStoqsxAqkUA0FB25DXfEtnSTTQk8zHZb6ueRaWZLRLB9xtG7m+ULkj0NyZoZpdomrQ0FQjDiK5A/GDg1N0lsVkxuCt9hBfCaaxr0Ihmt/ortkqvRlJwFdDgb+1svjAv/KVt32ab4A+Ryhc8T8xFKa8MnuK0GXXPqndwMEntmesCJGzdqz+5nACtfu23d0FLHcE4glpM2goalWGuQypU90dDMoLjTJM3SynLmqK1pn56xXm3gyjWo+MHpdyzQwToHqdKqabyKk5Dvi5d2yDzWGOWZcupBrk2mRVSMxXfBLNKTqEWLXSr+uSD2xV2GTZwWNWm0mHgtVoFHdSGayt1hEclAEVdwAHhlEkqcqHrEACPRekPxxS0g+rZRzP0v7VrZpJlIfvZnVFPZBGZPd8oKbQbdKowytfejk1oszWmeZ1oOM16qHMKK+1xOQ5CESTih6aF657gebRjVZfHe35frDhIudUWiigH7zgtYJYgxLu7GKAQEFTOlsVJNjJNAII4VkLU5tF62lZAIWhaE28bc86YZcs9b2m3LyHPyi5TUVon4OT2a3jb3nzDLlnP2m3IOA5xtZrKqrgT1Rqd7HeTyjeTZVRcCer7Tb2O/ujdjoqgknIAb+AAjVrbNe9Ims1naa6ypQqzGgHzPAD5R2TZfZxLHJCjNzm7e8eXIaCB2wuyAssvpJgrOcCv4BrhHzhpgG29s41w7zGjGNnaImMccZxR6NKx6NMPkzEUOIaiKVC7EnMkkmGV7jqG+8AoMqqTi5ZadsaWW7CiNkGY0+cS8k9WNj8sXnegjEmeymoNDxi7abEw9Zad4PkY1lSApINM1I0rQHeK6HnGDCZrThResSzjE3IVyHzMH7ukB7OWmTcKrou8wozE4E0HGMdMaUglJoFxTL942kTZgOVaAZZZDIV50iI2IH1TFCsSrPI/WBCquxbsdseQ4emYBAOmuUdI9G98pNaZMnsAykKi10BFS3Ph3Rzi33n0oHVC0yoNO6KajP5/rGPtVmxpS5NH0r9ksk2haXLammJQaeMFVKkUUZDcNI45sleYmSQVZg0sKrrUndTEDzpWHySZ6yyVmAqR7QzHeDnE35XVF/FSVoYDbgppXSK0/aIDTOEq3370YOJq04CkJV57bM5+7FRxYmnco+cdL3djlxh3OqTdpENSzVz90kDv0rDbs2w+zq3v9bPnp8BHJti0a1yeld6BZhUqAdFAOWeVa8IbL529lWchGJ7lOQ3Qzp8bi3KQjqMsZrjEdnnDXjEVRnCRd3pBkTmwhzX8rZ/CDyXkN/8AzWPQTsgaoKO3CPAkwP8AtVQKfvdGy2/CI1gVYQFnMRzVpvgdaL+AypAu137Wu6BSkwXGgtMt1O+F2/L1ABqeQ4+HIwOt9/UoFzbPXQfWBOEucTGpP/OXCNnlUNLubGLZpNmtMNTkI2SXSJCtIs2KxYzyiZXN2x2oo3u2zliOENMy3BJeFNaQu2y8BLGFNYBz7+dybNJNHbJ5m9QdyV9o8dBGzajpBQTe2Q3vb3mzDKlGre2+5eIB4+URyZCy16NP6m4ngDFxrCkheil60677+wVz7TFZgAIZj1tgy26Rq74RHQ/R3sbhpap46xzlqfZB9sjid3AGBHo92R+0v082hlI3VX32GeY90fGOsGCu2C/hGDGrHdGxyiFjGoE1YxoTGSYjYwRhmsejWsejTD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360712" y="5878250"/>
            <a:ext cx="5052751" cy="5847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smtClean="0">
                <a:solidFill>
                  <a:srgbClr val="CC0000"/>
                </a:solidFill>
              </a:rPr>
              <a:t>42,7 Prozent der Verkehrsunfälle durch Fahrradfahrer selbst verursacht.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2591990" y="2718693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+ 10,2 %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verkehrsrundschau.de/fm/4494/Fahrradunf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5226050"/>
            <a:ext cx="202909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Verkehrsunfälle unter Beteiligung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von Güterfahrzeugen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5548578"/>
              </p:ext>
            </p:extLst>
          </p:nvPr>
        </p:nvGraphicFramePr>
        <p:xfrm>
          <a:off x="397446" y="2449463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29694816"/>
              </p:ext>
            </p:extLst>
          </p:nvPr>
        </p:nvGraphicFramePr>
        <p:xfrm>
          <a:off x="5169024" y="1772816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659063" y="3958317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0000"/>
                </a:solidFill>
              </a:rPr>
              <a:t>+</a:t>
            </a:r>
            <a:r>
              <a:rPr lang="de-DE" altLang="de-DE" sz="1600" dirty="0" smtClean="0">
                <a:solidFill>
                  <a:srgbClr val="FF0000"/>
                </a:solidFill>
              </a:rPr>
              <a:t> 1,9 %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680398" y="1752385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+ 20,6 %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UExQWFBUWFxYYGBcYGBcXGhccFxgVFBcYFRUYHCYfFxkjGRUVHy8gIycpLCwsFR4xNTAqNSYsLCkBCQoKDgwOGg8PGiwkHyUsLCwsKiosLCwsLCwsLCwsLCwsLCwsLCwsLCwsLCwsLCwsLCwsLCwsLCwpLCwsKSwpLP/AABEIAK8BIQMBIgACEQEDEQH/xAAcAAACAgMBAQAAAAAAAAAAAAAFBgMEAQIHAAj/xABGEAACAAMFBAYHBgQFAwUBAAABAgADEQQFEiExBkFRYRMicYGRsQcyQlKhwdEUI2Jy4fAzQ4KSFRaisvFTc8I0Y4Oz0iT/xAAaAQADAQEBAQAAAAAAAAAAAAACAwQBAAUG/8QALxEAAgICAQMDAgUDBQAAAAAAAAECEQMhEgQxQRMiUWFxBTKBkaFC4fAUIzPB0f/aAAwDAQACEQMRAD8AbZSiuefbG8yUpyAiit8yD6r4uwHzOURzr+Rf1Ii7iyFBeWlAaxT+zZwIfaeuS1b8orGP8SnNohH5jT4CMSa7s1x5eBikFV1EEpd9qopCUemOrhewV+JjH2En1pjHv+kc4qQauI2W7aOWdSB3iKR2zVfVavYCYBJd8kZ0r2xZlui6KPCNUF8GX9S6+2E18lR2+HlGn221P7KpzYxD9vjH248YNRMssCzTj60+nJRG63entTJj9rU8oqC1mNun4x1BILSJEr3R3kmCFmdRoq+AhelT+OkW1tJ3aQmSoojtDELfTTXj9Iml2yF5LUBqQIlS814wp8Rii/gaJVqiZrRT4QuSry3CsTWi1ti7h5CJ3NJh+mw39qiKbaAdQD2iAv2xhGptzQcZJgODCLzEGqgHlUeUeE5dzOP6q/7qwHnWtju7Dw7eUCrXe8yWaFCez5Q1SgxbhIclnn2ZgP5l+akeUSran91T+Vvkw+cc+/zWV1Rh3RPJ24lbyRBcYPyLua7ofDbaaqy91R4rURkWoHQg98Klm2zlHSYO+Ckq/UfUo3bT5xnp/BnqfIZDCIpjiK0u0odKjsOXhpEmEHRvH9PpA8Wgudkc61CKExaRcnWJ9RQ9mcVHlkDrVBgkgW2VLeBhrrACfLrDBMl4hlFKZYjStIfjaRPktgJpEaGRBlrLETWaHcxPEGyLOCc9IxPsJU/OCH2eNXkEx3J2dSoGdFHoIfZo9BcgaBP+GyE9aazHgtAPhGA8hfVlg82z84CfaTG3SwrgvLLOT8INm9OFB2REbwPGBQmRsGjUkuxjt9wl9sj32oxSWNwI2zqLPTmNxNiKXJJjd3RBV2Ve+p8IFzjHuaoNkgcxMggTM2jlLkoLnwEQ/wCLz5nqgIPDzhMuoXgasL8jFSmpA7TSIXvKWu8seX1gPKsTN67En97zBCTd4GdAOZ/WEyzSY1Y0jdr2ZvUTv1/SJpUyYfWY9m7wH1jC4Bvr2fWJ5E/Sg+fx0hbd9xsWo9ieTJ5GCMmTzjSXLJ0BNf3uoPjFhLJM3UHeB5ZwqvgY8i8k0qVvzi7OYYjUjxHlFNLpY6uv+o+cWxctSTjIqdwA+UC4WLeVEU6YtPWH+o/KMJMT3h4GLY2cTe7eI+kSJs9K4uf6v0goxpA+oig8xOIPcYpWhlORAI8v0hg/y5LIyZh3/pAi87mWWf4qg60Y5/CsNQLkAbXJC7suIOUDpgT8XwMFjJJOEFWB3B1+FYp2vZmfXKW1O76xtsxtAmbZ5Z/VPpFVrGg9VwO9lglN2atX/TPiPrFKds/ah/LbxH1jLYNr5I0mTk/hzm7nDecWpe1Vtl+1i/Mh8wYFzrstC6ym8K+UUJ1odNQy9tRBc6O4pjhZvSnPT+JKVvytQ+BgxZvTDZjlOR0/MuIeIjl8y8mIpi8QCPjFE2wA/epl7yZfDSO9RPud6fwd9u/aCxWmnQTpbE+ziA8DugosioIGZHsmgI+RHMR87Wi7KKJ1nmYgPaHVdT+IQ8bCbetOpInsVmgdRwaYuVeMN43oW9b8D5NshBzBEaCxFjkIIyFmkVDJNHCYCh8Uqtf6YmScF9ZGlHiesvc61oO0CO5tGLGmV5F0KFOIVJHh2QJayQwPNquVCDvBqD2ERQAqSCNN/wBYU86hJKT7hvDyXt8Az7JHoKdBGYfzE8DjSLEgWDll2Xc+sQvIdY/DIRLarNZrOKzXUH8Rqf7FgnlihyxsBypBbQE9mcX5N1tvFPPwEDLd6QpK9WQhc7sqD+1fnAS139bJ+rdEvDT4DOEvO/ASxDZaJkqV/EmKOVc/AQHtO2UpcpSFzz+ghfS7a5uzOe8DwEErLYPdXCPCFvJJ+RqxxRl74tM3/wBteGnwGcbSbrrm7Fj4frFoGWnrNU8B9Y2S8zoigfEwphdi3ZruA0AXmcotJMlrqcR5aeMCJ1qIzdu7U+G6IlvMD2a9pjuQNjCt4E5ItOzP4mMuSKGY1K8cz4HTwgdY5drn/wAKU5B91DT+7SCsn0fW98zKw/ndR84y2CQNeaDQYjxP0jf/ABh91FgjJ9F9s3tJXtcnyWLi+i6f7U+UK8MR+Ubs0EWe83OrfGJxebVHWMGZXowmDP7QncrRYHoyb/rr/afrAtM7QIkX3MHtbxF6VtG9SK7zA+/NmZlkK4iGUkAMOOtCNxgR0hDQtyaO4pj7YryxnNoMT72kWZMU6YoroNWPYozMc0lWObOdUlFSzCoBbD3VOVeUZtWwdurUy1P/AMifMwWPK5IF4+L2OV5bYPNkhpMtlViQGJFerrVab+2FGfai7FixJ4wSuiTPkyWkTkzJqpLA4QaVpTLcdeMXbLYabh2Ckc8lDsWLltizjU1ByPnE1m2tm2bIETF4NU07DWsHLzuhMBLCh3GOd27JiNRUxsZ8mFkxJIb5vpHGGvRknkwHnEMnb+W+oKdtCPEaQgTZtDlpG8tMWm8H6w5NkjxxH+bfmKpXOkDrRfJOoB7c/OAF1W5VIxtSmVOIjabaQxOEE58DBWTcNmlsvCS74HlgMcgV6pJOQpTInlA+97imSlMwBmlVoWwkUO8N35V0g5s9c3TW2SWlOwUsxUDDiwoxAq1AOtQ15QcvO8WnsMKCWidUS2III0IoNRQRPkycWV4YOXY5dZrU8psUs04ruI3gjeIsz5omATZXUdaFl90+8OIglf1yhTjlEFSaDOuBtejc/wC074B0KnpFypkwO7cajgYfGf7BuN/c7X6PNtBaJXWPXWizF/8AKOhS5vCPmO6b1NjtCT0/htk68qgMDzXypH0Bs/eqzEWhqrCqnt3RT+dX5Jq4OvAeNlU1NKE6kZV7ePfFWbdzA1FDlTLIntGlYso8WJbxLPGpdx0ZUBcJ4HwMZg7HoLkzOJ81Xltna59QG6NOC9T9TAL7HU1dmc761/5MGpFwsRiaijiTSPTJlnlanpG5aQGkU0VLJYCckWnYPnBD7CE9dwvLUxTnXxNdaouBNAQKDuJ17opizM3WmNQc/wBY5XL8qBlKMe7CT3rLT1FxHifkI2s0ifaCtT0csmnSPVZY7WpSBRvCWmSLiPE/KJbvl2m0MeiDncStQo5Mwy7szAy15M5N9kdJuf0WyCoaZbEcn2Uoq5/iJq3dSKG2twrJm2eTZwC7JMqJdTWhFC53ZV14QsSbJMkWuzyZjFukIZlAIzFTQE5nMa5R0CROorUUjIag1PWHGFuXgX5tgG5/R2JlDaJ4lj3VGNjyB9UducN10XdZLMwwSFantPR24anIHsG+KYnNwPLKNlrXQ1jFP6GNjV/mEjIDeCOzhE06+CchlCtKqGqSNBlzoBEy2jP1oPkzOa+RglWotqTE3S7oEWW0V3MewGLrq2BiFaoViBTWikiNs5STF7aG+7Q9BZThTPre0+ZFQdy5RpsptTPL9FPOKpoGORBOleNTGLNOmBEBRcAkowNc6lV3U0qTAu3h0+8NATShHEEMte8RNLK0yz0bjocNqDWzMGzOKWB+bGoHz+MIs+UMTU94/Aw8XjNE9LK6nqtScw5Ih/8AMiEBbYCGIO8/WGT2xKNjbMINAwZc6jdnka7syIfLhvg2mzJMZutQhvzA0Y9+vfHNJtqBJ5j6GGz0a3gol2mWaVUdItd2VG8lMLxR4N15DyO6sMTLCAZrkYg5rTXhr4aRRuWyigPRdG1Tmp8xXTtEGJRxL61Sc89fHeIsyZShQYHdlipKiC8bGsyWVY031jmt82VQCABv/wCY6bakxIV45QIlbKSslmVYnXUD4QSdMGrVHHJ+VQRG9kyZTuqIK7V2JEnuEPVWndUAkc6QMlHSK4shyRp0MWyM2lowe+CO8ZjyMPYsBI6oI8THM7LbjItKTVzwOGpxoa079If19LM0+rZVO+nSGv8Asjp4+Tsn5V3L97SzKs2Isyu8wLlUGgFacwTCra7glFM2ViRkKUwMeIpk3PnDTY9qZF5y3SdJdGlgzAuL1go62FlzFKjhqIXjKckkNvNCwq1N2IgitMsyIly43F0eh0s4ThoHJs+QXDA9FNGFwCpC7wy5AhlOY7xCXfFgaRNYOKlTgmU0YEAq/epHjD/OtGEULEnfoK9whRvC8ktUvpKZo3QTNKlGq0lj3hl7oLp7qmB1DjztfqAJFnZsculQACD/APWe8VU9gh79Ed/1VrOxzlnEldcJ1HcSITLpnFZmBsifuSTuLEdE3YJgTuZo9dVuNkvBJmgJow5PqD2Go7o9DE6I8iu18b/9Po+67O7DEJzNxVwhA7CqgjvrBRTSF657dhYGuTU+OhhmK1EZNUzo7RrjjMY6Mx6BDo+f02Ktk5TOtk1LFJGZaa1SB+UEAHgK90Up1psVnJWzSftJGtotPqHf93ZxQHtanYdYAX5tZPtT47RMMwj1V0RNfUljIanPM84DTrWzanKFxjFbltnOU5fRBm238SSamYx9pqUHJVGSjkoAigZrzGzqxJACiuZOQAA3nTiYpq1I6d6ELgE2dMtcwVEmiSgffYVZ+0LkPzHhGSk5aDjFR2FtkvQtVVm216EgESAD1eU1gesdOqMu2OhWTZmXLUIj4FAoFRFVR2CsXps8KpZiAqgsSdwAqTC8L/FpDYJhVARknrEH3n3GmeEZ8aZiChhUtvsIy5kmo92/An7Z2GXLv67lZzhIJZmKjDTFv0XvjpMq4LOQGGJwdCHqD2Fco5HbNnbSt5Ja0COEcsOkbM9XCMS0zpXjuhqua8py2pZs0ypctqrMC5V6poxVRStaCusBJJOkHG+KtUO63FZx/KBPMsfnE6XRIH8mX/aD5xBJveS3qzUPeB5x6ff8iWwV50tSRUAsMxHGl0WOWDlLlj+hfpFhaDcB3CBlrvyzyhWZOlp2uP3pAW1ek675f84ufwI7fGlILiweSQ3Kxrupu+cb698c6tHpks4/hyZr9uFR84qy/S3NmMFlyEWpA6zMx+FIFtLuxit9izJnqXeSXCvKLLhb20BOErmNAQCOUVbxmDCJdcRrmTQAAZ5wO22shFpLb2wtl+IAmnfWGKz2AT0UuOqMyPe4A8t5jzt5G4rwXKXGNhK+dnhOsEpJc0oqqM1zDAA5ajfHLEsfrZ4VBpzPKkdVnW5xL6MYcI0yzpwjnt/2boyQNCSR3xW6RNxYOVpNFDh1wg9ZCCWzJBZSNc6dgi9c6yntMt5E1ZRDS06KZUPM0Dmq1U4s+rC/aHi5snbeitKzDLeYqhgcClyuIUxUA/dTAc9muNo6bYZFsY/ez1Mv3ejUk8Otu7YL0oAOED7JfikCiuoPvIynuBEWZtrJGS+JjHRVd7X8GzvmPKBO099NIkswUYsqZ1zOQypnBOzSiTVu4QLvm7zOYKBXCcQFQK07dddI1I66OV2y7pxqShpqSciSd+cVJdlmHFRGOEFmoCaAUqxI0GesPN/zSkoqw61QM9aVyFIG3mWslnEqlJ9qQF6+skuowy88utWpGuQivpoPLKjy+syei7Wxdtllmo4ExChIDUbWh0NO6PNNIzqYL7aT622au5Akv+1F+pgEzZR7nS4lGHL5PD6vI5z4vwNOw1vMmYZwFagpnoQaV8SPhBa9pQmTS6VlIfYU5c4qWCyKkpVOWFRXzJMLt97SiYejlMejGraYuzlHz2ebzZXLx/0fR4MMenxKP0/kjv8A2hlywUk9YnJmrXurA/Z+2PPcynoEmqZYyAoxOKWQaVqHAp2wPm3eq0Zj1ag04xUtN8lSDLFCpBUncQajLtEejijCEKyOl8eX9WefkbyTvGrfz4X0RanA9IDoXUg8mXLxB8o32jXpEWaMq0bLcXriFeU1Zg8Yze1pR5jzJRqhmdIuop0lGYUPBiR3RZlJ0kmZK3qWw/1jpkJ/rVx3mJo/BW/DOm7D3x09ilMTmFwt2jLOOjXPbMcscRke6OD+iW8sp0k8nHfX990db2Zt1JuA6OMu0Z+VYbJ2rFxVOhtrHoxSPQoafLi+j2Z7U0dy/Mn5RKvo/A1dj4DyEOvT1jZDWL1hxrweS+oyvyB7m2asCgLPszO2QxByQx0zViAsdGue7RYZJ6GyiShOLCZgJY03KoJZiBoIR595y1JUFGZSMbMaS5W/rN7b8Ja1JJHbDrslthILFbSSk5ThWZMoUZTTAJTLVUJBAwesSDrSI8qgn7UWYXkkveyvar0tU6U6tJWRiBGCdLOEoajFiEwliRnhwqQcjSKBYWaSTJl1UGrtWgJ35mpJ5Z0gpttf0uahMvGMAYVdHlgnI1TGAWA4jKFG+by6iSa5LLUdpK1JPMkkwOOHqScVrWx+SXoQWTu26Rtd3pAExzjlVlggF1NcFcqsKaQ2TJCMMo5NslLM1bVZcWFn6Ngfwy5lXA7UJjpMm95csLLLLVsgCe7PgBxiaS4ukW45+pFylqiefd6UqcqQr7cT5Is6rTrMwIPJcyeyN9u9obTY8JEtHkzBRZyksuLev4XG7EKdsK9z7Syp9rlNa3yzq0wDApAJQME9ktv4wqcZ2g4ZcbHvZTZoGTJM5EZnIqJktHOBjXC2IE0C+GUEL69FtkmNWXis54S6FT/Q2ncRBu5rSG+8LIaergYNWvtZaZaCLxm103xRhjLj7yXPw5ew5laPRPPU/dz5TjdiDIe/1hGt2+ju2JPl9IqmWGBZkcHIZ0ANDnkO+OposSYaaQbwxBU5ITNpZbTp8oFGUVAJKkCg56aAwWlW9WJCUopI79/lTuhjV+P6RhLslDSWgqToo361ELjh4ybXkL1LqxRtV5Ab98DL22en2pSJcs1FSGbqjI5ZniCY6OtlUaADsAEbBIz0b7sZ6utI5RJ2IFmANrUTHbQAsEXjmKYz4CCLWiilEPRoABhTqqBuGEZUh32isQm2dgPWXrL3ajvFY57ZhUHt+AzhkYRiqSPK6mclLb0b2KwvMmSpSzChZ6A5mlQW035L8YcLHL1BOhIz5GkAtlpBa0ow9klj2Uw078UHfsrS3fEcRxsQeTHEB3Vp3QrNGqZb+HtuLLJFIoWuW2qNhcaGgNO46xdWZU0AJ7BGlrtEqUKzpqShzILdwFYXFN9i+UktMU5N1Wm3NMScoV5K4pc9BhIeowgUyOhJHZCFetttKPS01chvXbrVIOomUrHQL828UKZVmDCXvf1S1dczmPCvZCrPNpnAjo1VGFDUf/o/KK4wtd/d9DzJycXVe36sXrzvLpp8yaci7Fqa0ru50EQoxy30oeRpnBm07LTEllko7DVQDWnEe92Qti0FqqRXxBHZ+sVLqcmJcZKyZ9PizPlB+Qle+0DThgBwJ7QrUt203coqSLIKA+Y+W6IEk0Of75xdlPlBdJ0sJrlP9gOs6ucXxj+5FNsgJ6xJ7TFKZYkzIUZQStJoO4+MekXPMeUrAZEVqSBWPRlHBi20l9/7kWLJnzdm39v7AZpLKrVFAy4l5gHd3iJJFuMucjDRghYclYZ+BPiYJ3zZisqQppXoZtaf9xqQPu6wdLNSX70uYv8ApNI8Sdc3x+T3If8AGuXwXdlZ32e8yh0LMndWq/6WBjq8u0lGDDVSD4Rxq9nKWizztCyyie1fu28hHWRNqAeIBjrpBVbsfP8AN0v9mMxz+sejLRnF/JFLSQNxPafpE02VZ5iFTVQRVmWYykDfVq5CEGZe7MwRKszGgAzJPAAamIZTTJzCU6OQ2YkDKZMwnN5xJAlyhT2qad8V5Jrsebjxyeyy/QtPVpRL2VSWlL6oCofvJrVBxsGJwrQljQmDn28hTJSWzTJwRJEkZTEYtjRp0z1i7fxWU5IoGWeYS3y5dstEuXZJWI4lrMLYmdkGGktqL0NnQ5kqM91ciey7GbBJZJjT2Zps1lCqz06gIGMrzdhUk50oIjaaej0FTVMp7V3NMSxSmnTDOmIuCaxAoxfeANwbLvjk18TnVgHVkdeoytkQUyFRzXCe+H30ybY2iS0kWYAy5E1HnnJuuCGlS3X2UNG61KFgADVSIS9sb2k2mdKmy2ztEkOy0IwshKBqnXEtP7TB4Go5L+dHdRc8Sj8Oxbk24yLUk5eIrzGjA9oJix/iwkWqYZrO4YHC4oSFcqyEA5Uw5UG+KlolYhSNJkrpZFf5knxMsmp7cLGvYTA5FUjIP2j7syomJMRbQlskTR97Zpo6NxU1xS6kgONxFNIRtrNlnsU2gJeS/wDCmUzP4HG6YOG/UQOs0wowZSVYaEa+MPtwbcMwCTqNQ1BpmCNGWu8fWBbUu5ii4bj+woXfc9uQYpMi1oMjVJc1QeGgGL4wzXFtbeizQjB294TpZl0HHFhWnxhpTaiYfa8/3++UWpO0btkcxz+hhvopdpALO29xJ7N6RZKHDNbAd5Ga+OsGrPtzY20np4gecK1puuyT83kJiOrKMLeK0MCLbsFIIrLmTF4A4WHlX4wqXqLtTHxlB/KOqWW/ZMz1Jit2EGLf+KKBqBHLbj2T+yOSZlQadWg6x9409UCumuUevUBVZycgCT3RksvFbQ2OPl2ejpU3aaWv8xBTiwPkaxRn7e2ZVJL8+r1vlHNdn5Iny8RFDiIPI669lIxtBIwSyBq1B2cYQ+odXQ1YF8jPb/S1JoejlTW1piwIvjiJ+EVrnbFKDYcyoP8AdVvpCWliBdEG8qviQI6TJkYeqNBQdwFIXh6h5JN+EJ6vpUkrN9kLyWVMfpDhBOp/Cf34QWvXamx1xPPw1yoFYk036Qi3vfSJVJdGep625ancd5hYZGd97sx7SYN9RGXt7szF0+TEr7R/kd799IBm/dWbFLlAUxaO/f7K/EwBlEzW6q4jvO4drGJ7s2Y9qcf6B/5EeQg+FWWuQAAGgiiGKUty0SZesjHUNlSzXcq9ZqEjfuHYPnGJ0xj6uQ47z9ImMzeczwiKZnrnyHzMejiio6R4+bLKe2zEiXTf8YR9sLAJdoxoKBgGNNx0JHeK98PksU4Qo7czB0srmrDuqsb1KTx7GdBJrLS8gkoDhrkHAIO4MSVI7CR8RGRLIqCKEHMQMnT6p0Z3E0+H0ghNnk0bNuqBpnwzbfSEdHkalXgu67GnH6mlqapCjUmg7SaCGS2zRLlBRooA8BC1YKm0SywNAa6EaAkfGkHLY4Z0Q+06g9hIBhH4jl55IxRR+GYvTxykyhtYpltLlsQWWz1YA1wlyWwnnQxHsSMVtkDgkw+C/rGtqsDWy2Wli6y5eI4pjbuCourMadg387d22MWSb0sp8bKrKAwFKGlchvyprGQW0FLJHjT7sFbcWPBT/wBudaU7Kss5PgT4Q/XJaMdmlNxQfDKEvau0CatobKnSynFK+1KVGpXgwYd0HNkLdWwyt7ZqBvNDHNNukOi/amxixR6KXRTuC+MegvRmZ60Dm9z360kMyyS0wn16EsqgezlRM94Ne6BzbQWh+lJmV6c1m5AF94VmHWw/hrQ0zrG1yzZyOHRhl7wDDvB3Q+Xi1lvOzFejSVbpQqTLyDqMq0OoqRVakiusYvcqTMceO6AmwnpF+wzy02SGllMOGWAGBBFCCxzAFerWkdnuf0qWe1yHaRiE4D+FMADjOmOgJDKOIJ3DKPmShLcDWmZpQ6a7of7Ps/KSz1lFJ04VLTA7Blw5ESUQ1JqTVjU15GFuTo3ih7mspstpmzwZiy5bmgOb4wQZbHeHJFRxoRQisc3t15ApKlgUaXKWWdOqcRmOEHsjGx7lXhDTZTbZyJZHkk9GVns/VVWNCZS2s1ouEgMVWpIOghHvGxtJtE2U7YmVziYZBi3XxCvHFWNhrYLV6LUrr0I1ORHPfHkltJmBwNNRxG8HkRFZJxQ4hplX5GHqTdK2mzCYmZpnBSdvZsY0qEa9btEplZf4UwFpfIVGJO1SQOynGIZS0NRDLZLOrBrLOOFHNZbn+VNGSt+U+q3LsgJNsbynaXMUo6GjLwPbvHPeDGOPgGMvAw3UQ8ksr4ZksVZGOTiozHx+Bi/d9qLnco/Fv7KQqIKQ4bD7VCSDJYDM1RqCtTqpbhvEcu/E5pJXVhQWGbhLKpegrRVYk/lqAK98WbvkT8AYyWVqn1qVAqaDhpFubtCxiBr5J3wcsf1AhlfiJl7PMYEgUI1qdPCEa1W20Ce0qcK4lK4FFRRq0ZMqnt5Q3zb96M4zmNCOIOVPjFaZe6Sx7zkUG801CjlnE0sSnux/+olHVC3cd5tZS1VqCNOY0PnG1vvszqAgKMWLWvdEV6N1quQhPs6t3gaQNacNw8Y83K/6Uy3HJ1bDN0zh9olGvtjzgrtJtRVjKlk0zDEfEA+cKUi1lWDLqMxBi4tnTPON6rL473O8L9YXijJr04+Tc/UJP1J1o0u675k9uoMK72Og+p5Q5XZdUuQOqKsRmx1P0HIRiyMqrhUBQpNByrlFgNHq9P08MW/J4XVdXPM99jcxWt02gFeI799ImMykV51XdQN2Z8h84uvRDxsjFTmfoPHfGDNiS0IBuqecD5s0xVjJMmi308I22doJnqOCeZP0hme0wm7SzMdpy3Io8z84Dq3/ALf6oq/Dleb9GUJk3KsH7htg6EV3Fh8f1hXtkzOg3QY2buppsskNSjEUpyHOPKlBz9qPoIzWN8pBy0W5aZQFnW04wRqCD4R60SyGKBg1NWGnZ2xLIsvLOCw9M29h5eoVaK6SS2Z1JJ7zrB67rm6uOaaJw3tFq77qWWvSTe5eMCL3vV7S5RDhRfWYaKPdXixj1FFQR535vsV73tItLdGgwykoGpvI0Vef1gndd3NZ0DpUNlhlipFK5jDvJz74xdtgVFBpRVHVX5nnHRtgbgJ//qmj/tg/7vkIXJ19xi39gV9jtH/RfwjMdMxnhHoRX1D5P/EfG8q0lcgcuEGtjHb7Yj16ssM7/kUHFXlpASyWR5rhJal2OgAr/wADnDFeVqSzWX7NJ6zua2meNGK1pIlnei6k7yICHtfL4GT2uK8gK0z1YkgUqantJNaHhnBW47qIdZrkrQgqBkx5ngIG3fLFcR3aA+cGEt0ZGvJkm6pDrYr6aoGIhSdBkMzU5DfCXe1tM21zmO9yP7QFHwETy7xpSBVuP3rHQMa/vvg8j9qoVhjU22FJeYpB3YvaI2Od0czOU+nKFyyTa66jWL0yziYuE9x4HjCW7Kuw+7UXCpHSJmrCuXPOsLtrkG0oAf8A1UpQAf8Ary19k8ZiitOIqOEbbKbXGWDZrRoMgT8uRia9LOCcSGhBqpG4wyMrVMTOHlC9LNRGLFOCTVLZgMK9mhi1bZoclwKTP5ijRvxqPMDtiol1T5idIkmY6e+qkj4DOAytdzobHK0WvAcJNcgQfeB0YfvWsVWvQcREV93R01gR0Vg0n1ga4s82rXdCNLpvgMmSUdG44xl2HKZfkpjhc1UmhpXTfmIH222BGIkTjMGgYoVYDgCfMUgK5I1BHIikbSp0QTnIsikWsLE8+f1jdkpHsdczGxnVESsY2Xrju7pZlD6ooTzzApD0ZoFAMgAABwpC7srKpLZuLeX6wYdq1H74x6fTR4Qv5PD6vI55HH4JmFDGwneIioLQKUOsQzp53aj4iKl8kTdaLNpt9Ac8xn2iGa49l2eSrlisyZ1qHMAeyOINKeJhTuC6zap6nSXLYF6794UdtPCOrWY7oPfcqwYlJWxOvu4pssVKkjiuY/SE+02nWO64arzhWv66pBBaZKU0zrSh8RDMeWtHZehT3FnJHtGcKlrnVnTWroTnwoAv77Yv7R3+BaXFnVRLHVpmcx6xDV0rl3QESQ800Xfmx3CprnA586nSXgLpOklgk3LyVRUmgzJ3QxXWkxJWCtKkk057qxLd9zhOZ3k/LgILSbLXICBxQd2WTmipZrHuAg9ZLCslcczM7hEsuzpZ1xNm3CFy8ryefMKIfzNuQfWLLUEISc+/Y9et6PaHKIaAes25BwH4omu+xKAKCiLoOJ3k8zGtksagBVyQf6jxMGLnul7XOEmXkNWbco3k891IFvjt9zav7BTZLZ42ydVhSTLIxfiPuDwzjq+EAAAUAAoBuiC7ruSzyllSxRVFOZ4kniYsU3wkM0zj0bYo9HGnyE17thZJSiUjZFV1b88w9ZhyyHKNRLqKvmFFABpGtms9WAG+LV8OFKy19nNvzH6DzhFWrYd7pFVXiWW50EQSlryHGLcu0hMkGfHf3CBsZQUsVgAo0xgo+PhFu8ptmmS8Cghho3yPKF4mYzUwsx7CYlnXbPQBmlkA6EUPkTGttne1ESTjLah00+kFJFsgSZwIwt+ojWTOK5awAYbtzrMUZ0dfVPyPKNrHfrUwtWsCLMkya4SWpZjoB8a1yAg4mwlrJAPRBjTIzKnsOEEV74ym9oFySdM0nWyprv4x0TYbb1Jcro7VkFyEwDKm7EBp2iOXWu7pslykxaEHtHaDwg7szsxabU4VUZZZ9ecykIq76E0xHcAK6wtztaGRjUtn0HY5UqYoYBWVxUHUEHMQgbZehyW+KbY6SZmvR/y2OuQ9ivLLlDrdcgS1CJQIoAA0yAoPKCbzaiFt/I5x2fMt5SJizStoqsxAqkUA0FB25DXfEtnSTTQk8zHZb6ueRaWZLRLB9xtG7m+ULkj0NyZoZpdomrQ0FQjDiK5A/GDg1N0lsVkxuCt9hBfCaaxr0Ihmt/ortkqvRlJwFdDgb+1svjAv/KVt32ab4A+Ryhc8T8xFKa8MnuK0GXXPqndwMEntmesCJGzdqz+5nACtfu23d0FLHcE4glpM2goalWGuQypU90dDMoLjTJM3SynLmqK1pn56xXm3gyjWo+MHpdyzQwToHqdKqabyKk5Dvi5d2yDzWGOWZcupBrk2mRVSMxXfBLNKTqEWLXSr+uSD2xV2GTZwWNWm0mHgtVoFHdSGayt1hEclAEVdwAHhlEkqcqHrEACPRekPxxS0g+rZRzP0v7VrZpJlIfvZnVFPZBGZPd8oKbQbdKowytfejk1oszWmeZ1oOM16qHMKK+1xOQ5CESTih6aF657gebRjVZfHe35frDhIudUWiigH7zgtYJYgxLu7GKAQEFTOlsVJNjJNAII4VkLU5tF62lZAIWhaE28bc86YZcs9b2m3LyHPyi5TUVon4OT2a3jb3nzDLlnP2m3IOA5xtZrKqrgT1Rqd7HeTyjeTZVRcCer7Tb2O/ujdjoqgknIAb+AAjVrbNe9Ims1naa6ypQqzGgHzPAD5R2TZfZxLHJCjNzm7e8eXIaCB2wuyAssvpJgrOcCv4BrhHzhpgG29s41w7zGjGNnaImMccZxR6NKx6NMPkzEUOIaiKVC7EnMkkmGV7jqG+8AoMqqTi5ZadsaWW7CiNkGY0+cS8k9WNj8sXnegjEmeymoNDxi7abEw9Zad4PkY1lSApINM1I0rQHeK6HnGDCZrThResSzjE3IVyHzMH7ukB7OWmTcKrou8wozE4E0HGMdMaUglJoFxTL942kTZgOVaAZZZDIV50iI2IH1TFCsSrPI/WBCquxbsdseQ4emYBAOmuUdI9G98pNaZMnsAykKi10BFS3Ph3Rzi33n0oHVC0yoNO6KajP5/rGPtVmxpS5NH0r9ksk2haXLammJQaeMFVKkUUZDcNI45sleYmSQVZg0sKrrUndTEDzpWHySZ6yyVmAqR7QzHeDnE35XVF/FSVoYDbgppXSK0/aIDTOEq3370YOJq04CkJV57bM5+7FRxYmnco+cdL3djlxh3OqTdpENSzVz90kDv0rDbs2w+zq3v9bPnp8BHJti0a1yeld6BZhUqAdFAOWeVa8IbL529lWchGJ7lOQ3Qzp8bi3KQjqMsZrjEdnnDXjEVRnCRd3pBkTmwhzX8rZ/CDyXkN/8AzWPQTsgaoKO3CPAkwP8AtVQKfvdGy2/CI1gVYQFnMRzVpvgdaL+AypAu137Wu6BSkwXGgtMt1O+F2/L1ABqeQ4+HIwOt9/UoFzbPXQfWBOEucTGpP/OXCNnlUNLubGLZpNmtMNTkI2SXSJCtIs2KxYzyiZXN2x2oo3u2zliOENMy3BJeFNaQu2y8BLGFNYBz7+dybNJNHbJ5m9QdyV9o8dBGzajpBQTe2Q3vb3mzDKlGre2+5eIB4+URyZCy16NP6m4ngDFxrCkheil60677+wVz7TFZgAIZj1tgy26Rq74RHQ/R3sbhpap46xzlqfZB9sjid3AGBHo92R+0v082hlI3VX32GeY90fGOsGCu2C/hGDGrHdGxyiFjGoE1YxoTGSYjYwRhmsejWsejTD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360712" y="5878250"/>
            <a:ext cx="505275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smtClean="0">
                <a:solidFill>
                  <a:srgbClr val="FF0000"/>
                </a:solidFill>
              </a:rPr>
              <a:t>74 Prozent der Verkehrsunfälle durch Güterfahrzeuge selbst verursacht.</a:t>
            </a:r>
          </a:p>
        </p:txBody>
      </p:sp>
      <p:pic>
        <p:nvPicPr>
          <p:cNvPr id="13314" name="Picture 2" descr="Spektakulärer Lkw-Unfall am Jäger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24" y="5197592"/>
            <a:ext cx="189148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431528" y="2276872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00B050"/>
                </a:solidFill>
              </a:rPr>
              <a:t>- 4,7 %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 bwMode="auto">
          <a:xfrm>
            <a:off x="2505075" y="404813"/>
            <a:ext cx="33845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mtClean="0"/>
              <a:t>Repressive Maßnahmen</a:t>
            </a:r>
            <a:br>
              <a:rPr lang="de-DE" altLang="de-DE" smtClean="0"/>
            </a:br>
            <a:r>
              <a:rPr lang="de-DE" altLang="de-DE" smtClean="0"/>
              <a:t>2014</a:t>
            </a:r>
          </a:p>
        </p:txBody>
      </p:sp>
      <p:sp>
        <p:nvSpPr>
          <p:cNvPr id="2051" name="Inhaltsplatzhalter 5"/>
          <p:cNvSpPr>
            <a:spLocks noGrp="1"/>
          </p:cNvSpPr>
          <p:nvPr>
            <p:ph sz="quarter" idx="4"/>
          </p:nvPr>
        </p:nvSpPr>
        <p:spPr>
          <a:xfrm>
            <a:off x="415925" y="1773238"/>
            <a:ext cx="8929688" cy="449262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latin typeface="+mj-lt"/>
              </a:rPr>
              <a:t>Verstöße Geschwindigkeit: 			1.317.729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Folgenlose Alkoholfeststellungen: 		       4.331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Folgenlose Dogenfeststellungen: 		       1.180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Verstöße gewerblicher Güterkraftverkehr: 	     23.926</a:t>
            </a:r>
          </a:p>
          <a:p>
            <a:pPr lvl="2">
              <a:defRPr/>
            </a:pPr>
            <a:r>
              <a:rPr lang="de-DE" altLang="de-DE" b="1" dirty="0" smtClean="0">
                <a:latin typeface="+mj-lt"/>
              </a:rPr>
              <a:t>davon Verstöße Sozialvorschriften:		           12.097</a:t>
            </a:r>
          </a:p>
          <a:p>
            <a:pPr lvl="2">
              <a:defRPr/>
            </a:pPr>
            <a:r>
              <a:rPr lang="de-DE" altLang="de-DE" b="1" dirty="0" smtClean="0">
                <a:latin typeface="+mj-lt"/>
              </a:rPr>
              <a:t>davon technische Mängel:			            1.329 </a:t>
            </a:r>
          </a:p>
          <a:p>
            <a:pPr lvl="2">
              <a:defRPr/>
            </a:pPr>
            <a:r>
              <a:rPr lang="de-DE" altLang="de-DE" b="1" dirty="0" smtClean="0">
                <a:latin typeface="+mj-lt"/>
              </a:rPr>
              <a:t>davon Ladungssicherung:			            1.418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Verstöße gegen Gurt-/ Helmpflicht:		     14.578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Verstöße Handy </a:t>
            </a:r>
            <a:r>
              <a:rPr lang="de-DE" altLang="de-DE" sz="2000" b="1" dirty="0" smtClean="0">
                <a:latin typeface="+mj-lt"/>
              </a:rPr>
              <a:t>(Telefonieren am Steuer):</a:t>
            </a:r>
            <a:r>
              <a:rPr lang="de-DE" altLang="de-DE" b="1" dirty="0" smtClean="0">
                <a:latin typeface="+mj-lt"/>
              </a:rPr>
              <a:t>	       7.826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Vorfahrtsverstöße:				       4.923</a:t>
            </a: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Rotlichtverstöße:				       3.313</a:t>
            </a:r>
          </a:p>
        </p:txBody>
      </p:sp>
    </p:spTree>
    <p:extLst>
      <p:ext uri="{BB962C8B-B14F-4D97-AF65-F5344CB8AC3E}">
        <p14:creationId xmlns:p14="http://schemas.microsoft.com/office/powerpoint/2010/main" val="229536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 bwMode="auto">
          <a:xfrm>
            <a:off x="2936875" y="620713"/>
            <a:ext cx="2944813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Großkontrollen 2015</a:t>
            </a:r>
          </a:p>
        </p:txBody>
      </p:sp>
      <p:sp>
        <p:nvSpPr>
          <p:cNvPr id="3075" name="Inhaltsplatzhalter 5"/>
          <p:cNvSpPr>
            <a:spLocks noGrp="1"/>
          </p:cNvSpPr>
          <p:nvPr>
            <p:ph sz="quarter" idx="4"/>
          </p:nvPr>
        </p:nvSpPr>
        <p:spPr>
          <a:xfrm>
            <a:off x="415925" y="2276475"/>
            <a:ext cx="9145588" cy="3835400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latin typeface="+mj-lt"/>
              </a:rPr>
              <a:t>Europaweite Verkehrskontrollen (TISPOL)</a:t>
            </a:r>
          </a:p>
          <a:p>
            <a:pPr>
              <a:defRPr/>
            </a:pPr>
            <a:endParaRPr lang="de-DE" altLang="de-DE" dirty="0" smtClean="0">
              <a:latin typeface="+mj-lt"/>
            </a:endParaRP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3. Bundesweiter Blitzmarathon am 16./17.04.2015</a:t>
            </a:r>
          </a:p>
          <a:p>
            <a:pPr>
              <a:defRPr/>
            </a:pPr>
            <a:endParaRPr lang="de-DE" altLang="de-DE" b="1" dirty="0" smtClean="0">
              <a:latin typeface="+mj-lt"/>
            </a:endParaRPr>
          </a:p>
          <a:p>
            <a:pPr>
              <a:defRPr/>
            </a:pPr>
            <a:r>
              <a:rPr lang="de-DE" altLang="de-DE" b="1" dirty="0" smtClean="0">
                <a:latin typeface="+mj-lt"/>
              </a:rPr>
              <a:t>Gemeinsame Kontrolle mit Land Berlin</a:t>
            </a:r>
          </a:p>
          <a:p>
            <a:pPr>
              <a:defRPr/>
            </a:pPr>
            <a:endParaRPr lang="de-DE" altLang="de-DE" b="1" u="sng" dirty="0" smtClean="0"/>
          </a:p>
          <a:p>
            <a:pPr>
              <a:defRPr/>
            </a:pPr>
            <a:endParaRPr lang="de-DE" altLang="de-DE" sz="1800" b="1" u="sng" dirty="0" smtClean="0"/>
          </a:p>
          <a:p>
            <a:pPr>
              <a:defRPr/>
            </a:pPr>
            <a:endParaRPr lang="de-DE" altLang="de-DE" sz="1800" b="1" u="sng" dirty="0" smtClean="0"/>
          </a:p>
          <a:p>
            <a:pPr>
              <a:defRPr/>
            </a:pPr>
            <a:endParaRPr lang="de-DE" altLang="de-DE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0398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1"/>
          <p:cNvSpPr>
            <a:spLocks noGrp="1"/>
          </p:cNvSpPr>
          <p:nvPr>
            <p:ph type="ctrTitle"/>
          </p:nvPr>
        </p:nvSpPr>
        <p:spPr bwMode="auto">
          <a:xfrm>
            <a:off x="849313" y="1628775"/>
            <a:ext cx="8420100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mtClean="0"/>
              <a:t>Veranstaltungen der Polizei zur Verkehrsunfallprävention 2014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92375"/>
            <a:ext cx="58293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2432050" y="620713"/>
            <a:ext cx="33782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kern="0" dirty="0" smtClean="0">
                <a:solidFill>
                  <a:srgbClr val="000000"/>
                </a:solidFill>
              </a:rPr>
              <a:t>Verkehrsunfallprävention</a:t>
            </a:r>
          </a:p>
        </p:txBody>
      </p:sp>
    </p:spTree>
    <p:extLst>
      <p:ext uri="{BB962C8B-B14F-4D97-AF65-F5344CB8AC3E}">
        <p14:creationId xmlns:p14="http://schemas.microsoft.com/office/powerpoint/2010/main" val="34189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2"/>
          <p:cNvSpPr>
            <a:spLocks noGrp="1"/>
          </p:cNvSpPr>
          <p:nvPr>
            <p:ph idx="1"/>
          </p:nvPr>
        </p:nvSpPr>
        <p:spPr>
          <a:xfrm>
            <a:off x="415925" y="2205038"/>
            <a:ext cx="8186738" cy="3465512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latin typeface="+mj-lt"/>
              </a:rPr>
              <a:t>Beteiligung der Polizei am jährlichen „</a:t>
            </a:r>
            <a:r>
              <a:rPr lang="de-DE" altLang="de-DE" sz="2400" b="1" dirty="0" err="1" smtClean="0">
                <a:latin typeface="+mj-lt"/>
              </a:rPr>
              <a:t>StartUp</a:t>
            </a:r>
            <a:r>
              <a:rPr lang="de-DE" altLang="de-DE" sz="2400" b="1" dirty="0" smtClean="0">
                <a:latin typeface="+mj-lt"/>
              </a:rPr>
              <a:t> Day“ des ADAC für Motorradfahrer in </a:t>
            </a:r>
            <a:r>
              <a:rPr lang="de-DE" altLang="de-DE" sz="2400" b="1" dirty="0" err="1" smtClean="0">
                <a:latin typeface="+mj-lt"/>
              </a:rPr>
              <a:t>Linthe</a:t>
            </a:r>
            <a:r>
              <a:rPr lang="de-DE" altLang="de-DE" sz="2400" b="1" dirty="0" smtClean="0">
                <a:latin typeface="+mj-lt"/>
              </a:rPr>
              <a:t> am 19. April 2015</a:t>
            </a:r>
          </a:p>
          <a:p>
            <a:pPr>
              <a:defRPr/>
            </a:pPr>
            <a:endParaRPr lang="de-DE" altLang="de-DE" sz="2400" b="1" dirty="0" smtClean="0">
              <a:latin typeface="+mj-lt"/>
            </a:endParaRPr>
          </a:p>
          <a:p>
            <a:pPr>
              <a:defRPr/>
            </a:pPr>
            <a:r>
              <a:rPr lang="de-DE" altLang="de-DE" sz="2400" b="1" dirty="0" smtClean="0">
                <a:latin typeface="+mj-lt"/>
              </a:rPr>
              <a:t>Durchführung des 2. Aktionstages „Senioren im Straßenverkehr“ am 25. Juni 2015 (geplant) </a:t>
            </a:r>
          </a:p>
          <a:p>
            <a:pPr>
              <a:defRPr/>
            </a:pPr>
            <a:endParaRPr lang="de-DE" altLang="de-DE" sz="2400" b="1" dirty="0" smtClean="0">
              <a:latin typeface="+mj-lt"/>
            </a:endParaRPr>
          </a:p>
          <a:p>
            <a:pPr>
              <a:defRPr/>
            </a:pPr>
            <a:r>
              <a:rPr lang="de-DE" altLang="de-DE" sz="2400" b="1" dirty="0" smtClean="0">
                <a:latin typeface="+mj-lt"/>
              </a:rPr>
              <a:t>Durchführung eines Aktionstages „Sicherheit im gewerblichen Güterkraftverkehr“ im Sommer 2015 (geplant)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 bwMode="auto">
          <a:xfrm>
            <a:off x="2360613" y="620713"/>
            <a:ext cx="3592512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Verkehrsunfallprävention</a:t>
            </a:r>
          </a:p>
        </p:txBody>
      </p:sp>
    </p:spTree>
    <p:extLst>
      <p:ext uri="{BB962C8B-B14F-4D97-AF65-F5344CB8AC3E}">
        <p14:creationId xmlns:p14="http://schemas.microsoft.com/office/powerpoint/2010/main" val="248657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100" dirty="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17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2520" y="1529209"/>
            <a:ext cx="8943857" cy="59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4" tIns="41982" rIns="83964" bIns="41982">
            <a:spAutoFit/>
          </a:bodyPr>
          <a:lstStyle>
            <a:lvl1pPr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3300" dirty="0">
                <a:solidFill>
                  <a:srgbClr val="FF1512"/>
                </a:solidFill>
                <a:latin typeface="Arial Narrow" pitchFamily="34" charset="0"/>
              </a:rPr>
              <a:t>Ziele </a:t>
            </a:r>
            <a:r>
              <a:rPr lang="de-DE" altLang="de-DE" sz="3300" dirty="0" smtClean="0">
                <a:solidFill>
                  <a:srgbClr val="FF1512"/>
                </a:solidFill>
                <a:latin typeface="Arial Narrow" pitchFamily="34" charset="0"/>
              </a:rPr>
              <a:t>des Verkehrssicherheitsprogramms 2024</a:t>
            </a:r>
            <a:endParaRPr lang="de-DE" altLang="de-DE" sz="3300" dirty="0">
              <a:solidFill>
                <a:srgbClr val="FF1512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33063"/>
            <a:ext cx="2702451" cy="3754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584848" y="226263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tx1"/>
                </a:solidFill>
              </a:rPr>
              <a:t>Sicher unterwegs in Brandenburg – Integriertes </a:t>
            </a:r>
            <a:r>
              <a:rPr lang="de-DE" sz="2000" dirty="0" smtClean="0">
                <a:solidFill>
                  <a:schemeClr val="tx1"/>
                </a:solidFill>
              </a:rPr>
              <a:t>Verkehrssicherheitsprogramm 2024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84847" y="3350309"/>
            <a:ext cx="5976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Land 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Brandenburg verfolgt das Leitbild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„Vision Zero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“</a:t>
            </a:r>
            <a:endParaRPr lang="de-DE" sz="1400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285750" lvl="0" indent="-28575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Keine Einsparungen bei 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der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Verkehrssicherheitsarbeit</a:t>
            </a:r>
            <a:endParaRPr lang="de-DE" sz="1400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285750" lvl="0" indent="-28575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Kontinuierliche Auswertung  der Verkehrssicherheitsmaßnahmen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DDFA3-E34E-430E-A513-0F435639165B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18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251499" y="168313"/>
            <a:ext cx="6733949" cy="11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4" tIns="41982" rIns="83964" bIns="41982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3300" dirty="0" smtClean="0">
                <a:solidFill>
                  <a:srgbClr val="FF1512"/>
                </a:solidFill>
                <a:latin typeface="Arial Narrow" pitchFamily="34" charset="0"/>
              </a:rPr>
              <a:t>Zahl der durch Baumunfälle Getöteten stark zurückgegangen</a:t>
            </a:r>
            <a:endParaRPr lang="de-DE" altLang="de-DE" sz="3300" dirty="0">
              <a:solidFill>
                <a:srgbClr val="FF1512"/>
              </a:solidFill>
              <a:latin typeface="Arial Narrow" pitchFamily="34" charset="0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64475"/>
              </p:ext>
            </p:extLst>
          </p:nvPr>
        </p:nvGraphicFramePr>
        <p:xfrm>
          <a:off x="308484" y="1556792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1628800"/>
            <a:ext cx="1401372" cy="18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Verkehrsunfälle in Brandenburg</a:t>
            </a:r>
            <a:endParaRPr lang="de-DE" dirty="0">
              <a:latin typeface="+mn-lt"/>
            </a:endParaRPr>
          </a:p>
        </p:txBody>
      </p:sp>
      <p:graphicFrame>
        <p:nvGraphicFramePr>
          <p:cNvPr id="3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04292"/>
              </p:ext>
            </p:extLst>
          </p:nvPr>
        </p:nvGraphicFramePr>
        <p:xfrm>
          <a:off x="647700" y="2183656"/>
          <a:ext cx="8610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feld 4"/>
          <p:cNvSpPr txBox="1">
            <a:spLocks noChangeArrowheads="1"/>
          </p:cNvSpPr>
          <p:nvPr/>
        </p:nvSpPr>
        <p:spPr bwMode="auto">
          <a:xfrm>
            <a:off x="8049344" y="2551906"/>
            <a:ext cx="1080814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lnSpc>
                <a:spcPct val="80000"/>
              </a:lnSpc>
              <a:spcBef>
                <a:spcPct val="20000"/>
              </a:spcBef>
              <a:buClr>
                <a:srgbClr val="FF1721"/>
              </a:buClr>
              <a:buChar char="•"/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lnSpc>
                <a:spcPct val="80000"/>
              </a:lnSpc>
              <a:spcBef>
                <a:spcPct val="20000"/>
              </a:spcBef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lnSpc>
                <a:spcPct val="8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dirty="0" smtClean="0">
                <a:solidFill>
                  <a:srgbClr val="00B050"/>
                </a:solidFill>
              </a:rPr>
              <a:t>- 2,4 %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19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608137" y="1342509"/>
            <a:ext cx="895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600" kern="0" dirty="0">
                <a:solidFill>
                  <a:srgbClr val="FF0000"/>
                </a:solidFill>
                <a:latin typeface="Arial Narrow" panose="020B0606020202030204" pitchFamily="34" charset="0"/>
              </a:rPr>
              <a:t>Für junge Fahrer und Mitfahrer</a:t>
            </a:r>
          </a:p>
        </p:txBody>
      </p:sp>
      <p:sp>
        <p:nvSpPr>
          <p:cNvPr id="10" name="Rechteck 9"/>
          <p:cNvSpPr/>
          <p:nvPr/>
        </p:nvSpPr>
        <p:spPr>
          <a:xfrm>
            <a:off x="632520" y="19888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Neue 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Fifty-Fifty-Taxi-Tickets ab </a:t>
            </a:r>
            <a:r>
              <a:rPr lang="de-D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02.03.2015 wieder erhältlich: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Zum 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halben Preis sicher in </a:t>
            </a:r>
            <a:r>
              <a:rPr lang="de-D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Brandenburg unterwegs</a:t>
            </a:r>
            <a:endParaRPr lang="de-DE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2520" y="501317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Auch </a:t>
            </a: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2015 unterstützt </a:t>
            </a:r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das </a:t>
            </a: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Ministerium die Verkehrssicherheitsinitiative </a:t>
            </a:r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mit 62.500 </a:t>
            </a: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Euro.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68960"/>
            <a:ext cx="3540919" cy="16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2" y="3068960"/>
            <a:ext cx="3520849" cy="16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20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7654" y="1628800"/>
            <a:ext cx="9288345" cy="51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4" tIns="41982" rIns="83964" bIns="41982">
            <a:spAutoFit/>
          </a:bodyPr>
          <a:lstStyle>
            <a:lvl1pPr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800" dirty="0" smtClean="0">
                <a:solidFill>
                  <a:srgbClr val="FF1512"/>
                </a:solidFill>
                <a:latin typeface="Arial Narrow" pitchFamily="34" charset="0"/>
              </a:rPr>
              <a:t>Begleitetes </a:t>
            </a:r>
            <a:r>
              <a:rPr lang="de-DE" altLang="de-DE" sz="2800" dirty="0">
                <a:solidFill>
                  <a:srgbClr val="FF1512"/>
                </a:solidFill>
                <a:latin typeface="Arial Narrow" pitchFamily="34" charset="0"/>
              </a:rPr>
              <a:t>Fahren ab 17</a:t>
            </a:r>
            <a:r>
              <a:rPr lang="de-DE" altLang="de-DE" sz="2800" dirty="0" smtClean="0">
                <a:solidFill>
                  <a:srgbClr val="FF1512"/>
                </a:solidFill>
                <a:latin typeface="Arial Narrow" pitchFamily="34" charset="0"/>
              </a:rPr>
              <a:t>: Ein Erfolgsmodell </a:t>
            </a:r>
            <a:r>
              <a:rPr lang="de-DE" altLang="de-DE" sz="2800" dirty="0">
                <a:solidFill>
                  <a:srgbClr val="FF1512"/>
                </a:solidFill>
                <a:latin typeface="Arial Narrow" pitchFamily="34" charset="0"/>
              </a:rPr>
              <a:t>in Brandenburg 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289154"/>
              </p:ext>
            </p:extLst>
          </p:nvPr>
        </p:nvGraphicFramePr>
        <p:xfrm>
          <a:off x="1208584" y="2348880"/>
          <a:ext cx="7062788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90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21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2520" y="1484784"/>
            <a:ext cx="8856984" cy="374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4" tIns="41982" rIns="83964" bIns="41982">
            <a:spAutoFit/>
          </a:bodyPr>
          <a:lstStyle>
            <a:lvl1pPr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800" dirty="0">
                <a:solidFill>
                  <a:srgbClr val="FF1512"/>
                </a:solidFill>
                <a:latin typeface="Arial Narrow" pitchFamily="34" charset="0"/>
              </a:rPr>
              <a:t>Seniorenunfälle auf </a:t>
            </a:r>
            <a:r>
              <a:rPr lang="de-DE" altLang="de-DE" sz="2800" dirty="0" smtClean="0">
                <a:solidFill>
                  <a:srgbClr val="FF1512"/>
                </a:solidFill>
                <a:latin typeface="Arial Narrow" pitchFamily="34" charset="0"/>
              </a:rPr>
              <a:t>Höchststand</a:t>
            </a:r>
            <a:endParaRPr lang="de-DE" altLang="de-DE" sz="1400" dirty="0" smtClean="0">
              <a:latin typeface="Arial Narrow" pitchFamily="34" charset="0"/>
            </a:endParaRPr>
          </a:p>
          <a:p>
            <a:pPr marL="285750" indent="-285750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latin typeface="Arial Narrow" pitchFamily="34" charset="0"/>
              </a:rPr>
              <a:t>Verkehrsunfälle mit Seniorinnen und Senioren sind auf mehr als </a:t>
            </a:r>
            <a:r>
              <a:rPr lang="de-DE" altLang="de-DE" sz="1800" dirty="0" smtClean="0">
                <a:latin typeface="Arial Narrow" pitchFamily="34" charset="0"/>
              </a:rPr>
              <a:t>15.000 </a:t>
            </a:r>
            <a:r>
              <a:rPr lang="de-DE" altLang="de-DE" sz="1800" dirty="0" smtClean="0">
                <a:latin typeface="Arial Narrow" pitchFamily="34" charset="0"/>
              </a:rPr>
              <a:t>gestiegen</a:t>
            </a:r>
          </a:p>
          <a:p>
            <a:pPr marL="285750" indent="-285750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latin typeface="Arial Narrow" pitchFamily="34" charset="0"/>
              </a:rPr>
              <a:t>Auch die Zahl der </a:t>
            </a:r>
            <a:r>
              <a:rPr lang="de-DE" altLang="de-DE" sz="1800" dirty="0" smtClean="0">
                <a:latin typeface="Arial Narrow" pitchFamily="34" charset="0"/>
              </a:rPr>
              <a:t>Verletzten ist mit </a:t>
            </a:r>
            <a:r>
              <a:rPr lang="de-DE" altLang="de-DE" sz="1800" dirty="0" smtClean="0">
                <a:latin typeface="Arial Narrow" pitchFamily="34" charset="0"/>
              </a:rPr>
              <a:t>mehr als </a:t>
            </a:r>
            <a:r>
              <a:rPr lang="de-DE" altLang="de-DE" sz="1800" dirty="0" smtClean="0">
                <a:latin typeface="Arial Narrow" pitchFamily="34" charset="0"/>
              </a:rPr>
              <a:t>1.660 </a:t>
            </a:r>
            <a:r>
              <a:rPr lang="de-DE" altLang="de-DE" sz="1800" dirty="0" smtClean="0">
                <a:latin typeface="Arial Narrow" pitchFamily="34" charset="0"/>
              </a:rPr>
              <a:t>Seniorinnen und Senioren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</a:pPr>
            <a:r>
              <a:rPr lang="de-DE" altLang="de-DE" sz="1800" dirty="0" smtClean="0">
                <a:latin typeface="Arial Narrow" pitchFamily="34" charset="0"/>
              </a:rPr>
              <a:t>     </a:t>
            </a:r>
            <a:r>
              <a:rPr lang="de-DE" altLang="de-DE" sz="1800" dirty="0" smtClean="0">
                <a:latin typeface="Arial Narrow" pitchFamily="34" charset="0"/>
              </a:rPr>
              <a:t>gestiegen</a:t>
            </a:r>
            <a:endParaRPr lang="de-DE" altLang="de-DE" sz="1800" dirty="0" smtClean="0">
              <a:latin typeface="Arial Narrow" pitchFamily="34" charset="0"/>
            </a:endParaRPr>
          </a:p>
          <a:p>
            <a:pPr marL="285750" indent="-285750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>
                <a:latin typeface="Arial Narrow" pitchFamily="34" charset="0"/>
              </a:rPr>
              <a:t>Aufklärung wird verstärkt: </a:t>
            </a:r>
          </a:p>
          <a:p>
            <a:pPr marL="712788" lvl="1" indent="-439738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/>
            </a:pPr>
            <a:r>
              <a:rPr lang="de-DE" altLang="de-DE" sz="1800" dirty="0" smtClean="0">
                <a:latin typeface="Arial Narrow" pitchFamily="34" charset="0"/>
              </a:rPr>
              <a:t>Beratungen bei den Begutachtungsstellen der Straßenverkehrsämter</a:t>
            </a:r>
          </a:p>
          <a:p>
            <a:pPr marL="712788" lvl="1" indent="-439738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/>
            </a:pPr>
            <a:r>
              <a:rPr lang="de-DE" altLang="de-DE" sz="1800" dirty="0" smtClean="0">
                <a:latin typeface="Arial Narrow" pitchFamily="34" charset="0"/>
              </a:rPr>
              <a:t>Beratungen bei den Hausärztinnen und Hausärzten</a:t>
            </a:r>
          </a:p>
          <a:p>
            <a:pPr marL="712788" lvl="1" indent="-439738" algn="l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/>
            </a:pPr>
            <a:r>
              <a:rPr lang="de-DE" altLang="de-DE" sz="1800" dirty="0" smtClean="0">
                <a:latin typeface="Arial Narrow" pitchFamily="34" charset="0"/>
              </a:rPr>
              <a:t>Fahrtrainings</a:t>
            </a:r>
          </a:p>
          <a:p>
            <a:pPr marL="712788" indent="-439738" algn="l" eaLnBrk="1" hangingPunct="1">
              <a:spcBef>
                <a:spcPct val="50000"/>
              </a:spcBef>
              <a:tabLst/>
            </a:pPr>
            <a:endParaRPr lang="de-DE" altLang="de-DE" sz="1400" dirty="0">
              <a:solidFill>
                <a:srgbClr val="FF1512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92" y="4206584"/>
            <a:ext cx="3198304" cy="230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22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7656" y="1468233"/>
            <a:ext cx="7170673" cy="59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964" tIns="41982" rIns="83964" bIns="41982">
            <a:spAutoFit/>
          </a:bodyPr>
          <a:lstStyle>
            <a:lvl1pPr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3300" dirty="0">
                <a:solidFill>
                  <a:srgbClr val="FF1512"/>
                </a:solidFill>
                <a:latin typeface="Arial Narrow" pitchFamily="34" charset="0"/>
              </a:rPr>
              <a:t>Unterstützung für </a:t>
            </a:r>
            <a:r>
              <a:rPr lang="de-DE" altLang="de-DE" sz="3300" dirty="0" smtClean="0">
                <a:solidFill>
                  <a:srgbClr val="FF1512"/>
                </a:solidFill>
                <a:latin typeface="Arial Narrow" pitchFamily="34" charset="0"/>
              </a:rPr>
              <a:t>Verkehrswachten</a:t>
            </a:r>
            <a:endParaRPr lang="de-DE" altLang="de-DE" sz="3300" dirty="0">
              <a:solidFill>
                <a:srgbClr val="FF1512"/>
              </a:solidFill>
              <a:latin typeface="Arial Narrow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7809" y="2125450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In der Fläche des Landes soll eine qualifizierte, Verkehrssicherheitsarbeit geleistet werden.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In einem dünn besiedelten Flächenland ist hierfür eine vernünftige mobile Ausstattung der Verkehrswachten Voraussetzung.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Das Ministerium für Infrastruktur und Landesplanung fördert </a:t>
            </a:r>
            <a:r>
              <a:rPr lang="de-DE" sz="1400" dirty="0" smtClean="0">
                <a:solidFill>
                  <a:schemeClr val="tx1"/>
                </a:solidFill>
              </a:rPr>
              <a:t>so u.a. die </a:t>
            </a:r>
            <a:r>
              <a:rPr lang="de-DE" sz="1400" dirty="0">
                <a:solidFill>
                  <a:schemeClr val="tx1"/>
                </a:solidFill>
              </a:rPr>
              <a:t>Anschaffung neuer Fahrzeuge.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Die Verkehrswachten werden jährlich mit </a:t>
            </a:r>
            <a:r>
              <a:rPr lang="de-DE" sz="1400" dirty="0" smtClean="0">
                <a:solidFill>
                  <a:schemeClr val="tx1"/>
                </a:solidFill>
              </a:rPr>
              <a:t>etwa </a:t>
            </a:r>
            <a:r>
              <a:rPr lang="de-DE" sz="1400" dirty="0">
                <a:solidFill>
                  <a:schemeClr val="tx1"/>
                </a:solidFill>
              </a:rPr>
              <a:t>250.000 </a:t>
            </a:r>
            <a:r>
              <a:rPr lang="de-DE" sz="1400" dirty="0" smtClean="0">
                <a:solidFill>
                  <a:schemeClr val="tx1"/>
                </a:solidFill>
              </a:rPr>
              <a:t>€ </a:t>
            </a:r>
            <a:r>
              <a:rPr lang="de-DE" sz="1400" dirty="0">
                <a:solidFill>
                  <a:schemeClr val="tx1"/>
                </a:solidFill>
              </a:rPr>
              <a:t>aus Landesmitteln </a:t>
            </a:r>
            <a:r>
              <a:rPr lang="de-DE" sz="1400" dirty="0" smtClean="0">
                <a:solidFill>
                  <a:schemeClr val="tx1"/>
                </a:solidFill>
              </a:rPr>
              <a:t>unterstützt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Damit fördern wir auch das Ehrenamt im Land.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39" y="4275378"/>
            <a:ext cx="3249732" cy="18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88" y="2636912"/>
            <a:ext cx="3048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23</a:t>
            </a:fld>
            <a:endParaRPr lang="de-DE" altLang="de-DE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6186839" y="87832"/>
            <a:ext cx="3535336" cy="1169157"/>
            <a:chOff x="4207" y="61"/>
            <a:chExt cx="2404" cy="812"/>
          </a:xfrm>
        </p:grpSpPr>
        <p:sp>
          <p:nvSpPr>
            <p:cNvPr id="4103" name="Line 4"/>
            <p:cNvSpPr>
              <a:spLocks noChangeShapeType="1"/>
            </p:cNvSpPr>
            <p:nvPr/>
          </p:nvSpPr>
          <p:spPr bwMode="auto">
            <a:xfrm>
              <a:off x="4207" y="181"/>
              <a:ext cx="6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229" y="61"/>
              <a:ext cx="2382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95363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ts val="2755"/>
                </a:lnSpc>
              </a:pPr>
              <a:endParaRPr lang="de-DE" altLang="de-DE" sz="23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Ministerium für Infrastruktur</a:t>
              </a:r>
            </a:p>
            <a:p>
              <a:pPr algn="l" eaLnBrk="1" hangingPunct="1">
                <a:lnSpc>
                  <a:spcPts val="2755"/>
                </a:lnSpc>
              </a:pPr>
              <a:r>
                <a:rPr lang="de-DE" altLang="de-DE" sz="2300">
                  <a:solidFill>
                    <a:srgbClr val="000000"/>
                  </a:solidFill>
                  <a:latin typeface="Arial Narrow" pitchFamily="34" charset="0"/>
                </a:rPr>
                <a:t>und Landesplanung</a:t>
              </a:r>
            </a:p>
          </p:txBody>
        </p:sp>
      </p:grpSp>
      <p:pic>
        <p:nvPicPr>
          <p:cNvPr id="1026" name="Picture 2" descr="G:\Ref10\2011\07_Ö-Arbeit\Verkehrssicherheit\Logo\liebersicher_logo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68" y="1594892"/>
            <a:ext cx="244081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9973" y="1412776"/>
            <a:ext cx="499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Die Verkehrssicherheitskampagne </a:t>
            </a:r>
            <a:br>
              <a:rPr lang="de-DE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de-DE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für Brandenburg</a:t>
            </a:r>
            <a:endParaRPr lang="de-DE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9115" y="2366883"/>
            <a:ext cx="8932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Ziele: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Für </a:t>
            </a:r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mehr Sicherheit und Toleranz im Straßenverkehr </a:t>
            </a: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werben </a:t>
            </a:r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und Verkehrssicherheit als schützenswertes Gut stärker ins Bewusstsein </a:t>
            </a: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rücken</a:t>
            </a:r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endParaRPr lang="de-DE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Besonders gefährdete Zielgruppen aufklären und sensibilisieren.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Zielgruppen: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Vorschulkinder und Grundschüler/innen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Jugendliche und junge Erwachsene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Generation 60+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„Repräsentanten“: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Schutz(B)Engel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ZeBra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Matze und Lena</a:t>
            </a:r>
            <a:endParaRPr lang="de-D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29" y="3113509"/>
            <a:ext cx="2069484" cy="27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skluetz\Desktop\David_Vogt-140117-222-HiRes - klein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3573016"/>
            <a:ext cx="1842814" cy="26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4" y="879967"/>
            <a:ext cx="9423276" cy="55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27.02.2015</a:t>
            </a:r>
            <a:endParaRPr lang="de-DE" altLang="de-DE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defTabSz="913984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defTabSz="91398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smtClean="0">
                <a:solidFill>
                  <a:srgbClr val="000000"/>
                </a:solidFill>
                <a:latin typeface="Arial Narrow" pitchFamily="34" charset="0"/>
              </a:rPr>
              <a:t>Pressekonferenz Unfallbilanz 2014 - MIK | MIL</a:t>
            </a:r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2208" indent="-262388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955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6937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89191" indent="-209910" eaLnBrk="0" hangingPunct="0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901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28831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4865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68472" indent="-20991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18910D-9800-4261-ACAD-A5E232CBF17C}" type="slidenum">
              <a:rPr lang="de-DE" altLang="de-DE" sz="11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24</a:t>
            </a:fld>
            <a:endParaRPr lang="de-DE" altLang="de-DE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0444" y="285293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VIELEN DANK 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FÜR IHRE AUFMERKSAMKEIT!</a:t>
            </a:r>
            <a:endParaRPr lang="de-DE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Entwicklung Verletzte und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Verkehrstote seit 1992</a:t>
            </a:r>
            <a:endParaRPr lang="de-DE" dirty="0">
              <a:latin typeface="+mn-lt"/>
            </a:endParaRPr>
          </a:p>
        </p:txBody>
      </p:sp>
      <p:graphicFrame>
        <p:nvGraphicFramePr>
          <p:cNvPr id="3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089472"/>
              </p:ext>
            </p:extLst>
          </p:nvPr>
        </p:nvGraphicFramePr>
        <p:xfrm>
          <a:off x="1266378" y="1772816"/>
          <a:ext cx="86106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0"/>
            <a:ext cx="9906000" cy="1341438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Verkehrsunfallentwicklung</a:t>
            </a:r>
            <a:endParaRPr lang="de-DE" dirty="0">
              <a:latin typeface="+mn-lt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>
            <a:off x="9057456" y="2060848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9037835" y="3679746"/>
            <a:ext cx="52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553645516"/>
              </p:ext>
            </p:extLst>
          </p:nvPr>
        </p:nvGraphicFramePr>
        <p:xfrm>
          <a:off x="1496616" y="1772816"/>
          <a:ext cx="756084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Pfeil nach unten 22"/>
          <p:cNvSpPr/>
          <p:nvPr/>
        </p:nvSpPr>
        <p:spPr bwMode="auto">
          <a:xfrm>
            <a:off x="9074545" y="5157192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rPr>
              <a:t>                               </a:t>
            </a:r>
          </a:p>
        </p:txBody>
      </p:sp>
      <p:pic>
        <p:nvPicPr>
          <p:cNvPr id="2050" name="Picture 2" descr="http://www.internetwache.brandenburg.de/fm/47/Verkehrsunfall.728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" y="2286397"/>
            <a:ext cx="179113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z-online.de/var/storage/images/maz/lokales/bildergalerien-region/schwerer-unfall-in-brandenburg-an-der-havel/img_9120/118281769-1-ger-DE/IMG_9120_gallery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" y="3649588"/>
            <a:ext cx="177977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hwerer Unfall auf A12 bei Frankfurt/Oder: Toyota rast unter LKW - drei To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" y="4965883"/>
            <a:ext cx="2109836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57500" y="1886287"/>
            <a:ext cx="14401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Jahr 2014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06294" y="1886287"/>
            <a:ext cx="14401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Jahr 2013                 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8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350"/>
            <a:ext cx="9906000" cy="1341438"/>
          </a:xfrm>
        </p:spPr>
        <p:txBody>
          <a:bodyPr/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Verkehrsunfallentwicklung</a:t>
            </a:r>
            <a:br>
              <a:rPr lang="de-DE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Bundesdurchschnitt 2014</a:t>
            </a:r>
            <a:br>
              <a:rPr lang="de-DE" sz="1800" dirty="0" smtClean="0">
                <a:latin typeface="+mn-lt"/>
              </a:rPr>
            </a:br>
            <a:r>
              <a:rPr lang="de-DE" sz="1800" b="0" dirty="0" smtClean="0">
                <a:latin typeface="+mn-lt"/>
              </a:rPr>
              <a:t>Unfallentwicklung 2014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6496" y="1628775"/>
            <a:ext cx="9001000" cy="4679950"/>
          </a:xfrm>
          <a:noFill/>
          <a:ln w="19050">
            <a:solidFill>
              <a:srgbClr val="FF0000"/>
            </a:solidFill>
          </a:ln>
        </p:spPr>
        <p:txBody>
          <a:bodyPr/>
          <a:lstStyle/>
          <a:p>
            <a:pPr marL="361950" indent="-361950">
              <a:buFont typeface="Wingdings" pitchFamily="2" charset="2"/>
              <a:buChar char="Ø"/>
              <a:defRPr/>
            </a:pPr>
            <a:endParaRPr lang="de-DE" sz="2400" dirty="0" smtClean="0"/>
          </a:p>
          <a:p>
            <a:pPr marL="361950" indent="-361950">
              <a:buClrTx/>
              <a:buFont typeface="Wingdings" pitchFamily="2" charset="2"/>
              <a:buChar char="Ø"/>
              <a:defRPr/>
            </a:pPr>
            <a:r>
              <a:rPr lang="de-DE" sz="2400" dirty="0" smtClean="0"/>
              <a:t>Rückgang der Verkehrsunfälle in Deutschland um </a:t>
            </a:r>
            <a:r>
              <a:rPr lang="de-DE" sz="2400" u="sng" dirty="0" smtClean="0"/>
              <a:t>0,7 %</a:t>
            </a:r>
          </a:p>
          <a:p>
            <a:pPr marL="361950" lvl="1" indent="0">
              <a:defRPr/>
            </a:pPr>
            <a:r>
              <a:rPr lang="de-DE" sz="2400" dirty="0">
                <a:solidFill>
                  <a:srgbClr val="00B050"/>
                </a:solidFill>
                <a:latin typeface="Arial"/>
              </a:rPr>
              <a:t>Brandenburg: </a:t>
            </a:r>
            <a:r>
              <a:rPr lang="de-DE" sz="2400" u="sng" dirty="0">
                <a:solidFill>
                  <a:srgbClr val="00B050"/>
                </a:solidFill>
                <a:latin typeface="Arial"/>
              </a:rPr>
              <a:t>- </a:t>
            </a:r>
            <a:r>
              <a:rPr lang="de-DE" sz="2400" u="sng" dirty="0" smtClean="0">
                <a:solidFill>
                  <a:srgbClr val="00B050"/>
                </a:solidFill>
                <a:latin typeface="Arial"/>
              </a:rPr>
              <a:t>2,4 %</a:t>
            </a:r>
            <a:endParaRPr lang="de-DE" sz="2400" u="sng" dirty="0">
              <a:solidFill>
                <a:srgbClr val="00B050"/>
              </a:solidFill>
              <a:latin typeface="Arial"/>
            </a:endParaRPr>
          </a:p>
          <a:p>
            <a:pPr marL="361950" lvl="1" indent="0">
              <a:defRPr/>
            </a:pPr>
            <a:endParaRPr lang="de-DE" sz="2400" u="sng" dirty="0" smtClean="0">
              <a:solidFill>
                <a:srgbClr val="FF0000"/>
              </a:solidFill>
              <a:latin typeface="+mn-lt"/>
            </a:endParaRPr>
          </a:p>
          <a:p>
            <a:pPr marL="361950" lvl="1" indent="0">
              <a:defRPr/>
            </a:pPr>
            <a:endParaRPr lang="de-DE" sz="2400" u="sng" dirty="0">
              <a:solidFill>
                <a:srgbClr val="C00000"/>
              </a:solidFill>
              <a:latin typeface="+mn-lt"/>
            </a:endParaRP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de-DE" sz="2400" dirty="0" smtClean="0"/>
              <a:t>Anstieg der Verletzten in Deutschland um </a:t>
            </a:r>
            <a:r>
              <a:rPr lang="de-DE" sz="2400" u="sng" dirty="0" smtClean="0"/>
              <a:t>4,0 %</a:t>
            </a:r>
          </a:p>
          <a:p>
            <a:pPr marL="361950" lvl="1" indent="0">
              <a:defRPr/>
            </a:pPr>
            <a:r>
              <a:rPr lang="de-DE" sz="2400" dirty="0" smtClean="0">
                <a:solidFill>
                  <a:srgbClr val="FF0000"/>
                </a:solidFill>
                <a:latin typeface="Arial"/>
              </a:rPr>
              <a:t>Brandenburg: </a:t>
            </a:r>
            <a:r>
              <a:rPr lang="de-DE" sz="2400" u="sng" dirty="0" smtClean="0">
                <a:solidFill>
                  <a:srgbClr val="FF0000"/>
                </a:solidFill>
                <a:latin typeface="Arial"/>
              </a:rPr>
              <a:t>+ 4,4 %</a:t>
            </a:r>
          </a:p>
          <a:p>
            <a:pPr marL="361950" lvl="1" indent="0">
              <a:defRPr/>
            </a:pPr>
            <a:endParaRPr lang="de-DE" sz="2400" u="sng" dirty="0" smtClean="0">
              <a:solidFill>
                <a:srgbClr val="C00000"/>
              </a:solidFill>
              <a:latin typeface="Arial"/>
            </a:endParaRPr>
          </a:p>
          <a:p>
            <a:pPr marL="361950" lvl="1" indent="0">
              <a:defRPr/>
            </a:pPr>
            <a:endParaRPr lang="de-DE" sz="2400" u="sng" dirty="0" smtClean="0">
              <a:solidFill>
                <a:srgbClr val="C00000"/>
              </a:solidFill>
              <a:latin typeface="Arial"/>
            </a:endParaRP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de-DE" sz="2400" dirty="0" smtClean="0">
                <a:solidFill>
                  <a:srgbClr val="000000"/>
                </a:solidFill>
              </a:rPr>
              <a:t>Anstieg </a:t>
            </a:r>
            <a:r>
              <a:rPr lang="de-DE" sz="2400" dirty="0">
                <a:solidFill>
                  <a:srgbClr val="000000"/>
                </a:solidFill>
              </a:rPr>
              <a:t>der </a:t>
            </a:r>
            <a:r>
              <a:rPr lang="de-DE" sz="2400" dirty="0" smtClean="0">
                <a:solidFill>
                  <a:srgbClr val="000000"/>
                </a:solidFill>
              </a:rPr>
              <a:t>Verkehrstoten </a:t>
            </a:r>
            <a:r>
              <a:rPr lang="de-DE" sz="2400" dirty="0">
                <a:solidFill>
                  <a:srgbClr val="000000"/>
                </a:solidFill>
              </a:rPr>
              <a:t>in Deutschland </a:t>
            </a:r>
            <a:r>
              <a:rPr lang="de-DE" sz="2400" dirty="0" smtClean="0">
                <a:solidFill>
                  <a:srgbClr val="000000"/>
                </a:solidFill>
              </a:rPr>
              <a:t>um </a:t>
            </a:r>
            <a:r>
              <a:rPr lang="de-DE" sz="2400" u="sng" dirty="0" smtClean="0">
                <a:solidFill>
                  <a:srgbClr val="000000"/>
                </a:solidFill>
              </a:rPr>
              <a:t>0,9 %</a:t>
            </a:r>
            <a:endParaRPr lang="de-DE" sz="2400" u="sng" dirty="0">
              <a:solidFill>
                <a:srgbClr val="000000"/>
              </a:solidFill>
            </a:endParaRPr>
          </a:p>
          <a:p>
            <a:pPr marL="361950" lvl="1" indent="0">
              <a:defRPr/>
            </a:pPr>
            <a:r>
              <a:rPr lang="de-DE" sz="2400" dirty="0" smtClean="0">
                <a:solidFill>
                  <a:srgbClr val="00B050"/>
                </a:solidFill>
                <a:latin typeface="Arial"/>
              </a:rPr>
              <a:t>Brandenburg: </a:t>
            </a:r>
            <a:r>
              <a:rPr lang="de-DE" sz="2400" u="sng" dirty="0" smtClean="0">
                <a:solidFill>
                  <a:srgbClr val="00B050"/>
                </a:solidFill>
                <a:latin typeface="Arial"/>
              </a:rPr>
              <a:t>- 18,2 %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2400" u="sng" dirty="0"/>
          </a:p>
        </p:txBody>
      </p:sp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1409700" y="6473825"/>
            <a:ext cx="849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1"/>
                </a:solidFill>
              </a:rPr>
              <a:t>Bundeszahlen </a:t>
            </a:r>
            <a:r>
              <a:rPr lang="de-DE" altLang="de-DE" sz="1200" dirty="0" smtClean="0">
                <a:solidFill>
                  <a:schemeClr val="tx1"/>
                </a:solidFill>
              </a:rPr>
              <a:t>2014: </a:t>
            </a:r>
            <a:r>
              <a:rPr lang="de-DE" altLang="de-DE" sz="1200" dirty="0" err="1" smtClean="0">
                <a:solidFill>
                  <a:schemeClr val="tx1"/>
                </a:solidFill>
              </a:rPr>
              <a:t>destatis</a:t>
            </a:r>
            <a:r>
              <a:rPr lang="de-DE" altLang="de-DE" sz="1200" dirty="0" smtClean="0">
                <a:solidFill>
                  <a:schemeClr val="tx1"/>
                </a:solidFill>
              </a:rPr>
              <a:t> </a:t>
            </a:r>
            <a:r>
              <a:rPr lang="de-DE" altLang="de-DE" sz="1200" dirty="0">
                <a:solidFill>
                  <a:schemeClr val="tx1"/>
                </a:solidFill>
              </a:rPr>
              <a:t>vom </a:t>
            </a:r>
            <a:r>
              <a:rPr lang="de-DE" altLang="de-DE" sz="1200" dirty="0" smtClean="0">
                <a:solidFill>
                  <a:schemeClr val="tx1"/>
                </a:solidFill>
              </a:rPr>
              <a:t>25.02.2015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Verletzte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je 100.000 Einwohner </a:t>
            </a:r>
            <a:r>
              <a:rPr lang="de-DE" u="sng" dirty="0" smtClean="0">
                <a:latin typeface="+mn-lt"/>
              </a:rPr>
              <a:t>2014</a:t>
            </a:r>
            <a:endParaRPr lang="de-DE" u="sng" dirty="0"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24788"/>
              </p:ext>
            </p:extLst>
          </p:nvPr>
        </p:nvGraphicFramePr>
        <p:xfrm>
          <a:off x="200472" y="1556792"/>
          <a:ext cx="950505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1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Verkehrstote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je 1 Mio. Einwohner </a:t>
            </a:r>
            <a:r>
              <a:rPr lang="de-DE" u="sng" dirty="0" smtClean="0">
                <a:latin typeface="+mn-lt"/>
              </a:rPr>
              <a:t>2014</a:t>
            </a:r>
            <a:endParaRPr lang="de-DE" u="sng" dirty="0"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07404"/>
              </p:ext>
            </p:extLst>
          </p:nvPr>
        </p:nvGraphicFramePr>
        <p:xfrm>
          <a:off x="200472" y="1556792"/>
          <a:ext cx="950505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80D0-6178-4301-8EA2-3167D0E350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8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Hauptunfallursache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Geschwindigkeit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2098890"/>
              </p:ext>
            </p:extLst>
          </p:nvPr>
        </p:nvGraphicFramePr>
        <p:xfrm>
          <a:off x="460375" y="2537341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063946"/>
              </p:ext>
            </p:extLst>
          </p:nvPr>
        </p:nvGraphicFramePr>
        <p:xfrm>
          <a:off x="5169024" y="1772816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352600" y="2402503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00B050"/>
                </a:solidFill>
              </a:rPr>
              <a:t>- 28,9 %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576736" y="3619763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00B050"/>
                </a:solidFill>
              </a:rPr>
              <a:t>- 21,7 %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465168" y="2233226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00B050"/>
                </a:solidFill>
              </a:rPr>
              <a:t>- 15,0 %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Geschwindigk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38" y="5196433"/>
            <a:ext cx="214468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Unfallursache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Alkohol</a:t>
            </a:r>
            <a:endParaRPr lang="de-DE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8958886"/>
              </p:ext>
            </p:extLst>
          </p:nvPr>
        </p:nvGraphicFramePr>
        <p:xfrm>
          <a:off x="514499" y="2706618"/>
          <a:ext cx="43767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0973730"/>
              </p:ext>
            </p:extLst>
          </p:nvPr>
        </p:nvGraphicFramePr>
        <p:xfrm>
          <a:off x="5169024" y="1772816"/>
          <a:ext cx="43783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6321152" y="1711683"/>
            <a:ext cx="1152128" cy="33855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00B050"/>
                </a:solidFill>
              </a:rPr>
              <a:t>-</a:t>
            </a:r>
            <a:r>
              <a:rPr lang="de-DE" altLang="de-DE" sz="1600" dirty="0" smtClean="0">
                <a:solidFill>
                  <a:srgbClr val="00B050"/>
                </a:solidFill>
              </a:rPr>
              <a:t> 28,6 %</a:t>
            </a:r>
            <a:endParaRPr lang="de-DE" altLang="de-DE" sz="1600" dirty="0">
              <a:solidFill>
                <a:srgbClr val="00B050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702868" y="3425334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0000"/>
                </a:solidFill>
              </a:rPr>
              <a:t>+</a:t>
            </a:r>
            <a:r>
              <a:rPr lang="de-DE" altLang="de-DE" sz="1600" dirty="0" smtClean="0">
                <a:solidFill>
                  <a:srgbClr val="FF0000"/>
                </a:solidFill>
              </a:rPr>
              <a:t> 16,3 %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496616" y="2348880"/>
            <a:ext cx="1152128" cy="3385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smtClean="0">
                <a:solidFill>
                  <a:srgbClr val="FF0000"/>
                </a:solidFill>
              </a:rPr>
              <a:t>+ 2,6 %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www.carmour.de/wp-content/uploads/Beitragsb-670x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8" y="5199463"/>
            <a:ext cx="189282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11C5-F8E8-4465-956C-70A00827558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27.02.2015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Pressekonferenz Unfallbilanz 2014 - MIK | MIL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_pp_master_weiss_3cm">
  <a:themeElements>
    <a:clrScheme name="mw_pp_master_weiss_3c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w_pp_master_weiss_3c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w_pp_master_weiss_3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_pp_master_weiss_3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_pp_master_weiss_3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_pp_master_weiss_3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_pp_master_weiss_3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_pp_master_weiss_3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_pp_master_weiss_3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ustervorlage-bei-BesuchenMIBB">
  <a:themeElements>
    <a:clrScheme name="Mustervorlage-bei-BesuchenMI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stervorlage-bei-BesuchenMIBB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stervorlage-bei-BesuchenMI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-bei-BesuchenMI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-bei-BesuchenMI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-bei-BesuchenMI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-bei-BesuchenMI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-bei-BesuchenMI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-bei-BesuchenMI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Einstellungen\Noname\Anwendungsdaten\Microsoft\Vorlagen\mw_pp_master_weiss_3cm.pot</Template>
  <TotalTime>0</TotalTime>
  <Words>795</Words>
  <Application>Microsoft Office PowerPoint</Application>
  <PresentationFormat>A4-Papier (210x297 mm)</PresentationFormat>
  <Paragraphs>280</Paragraphs>
  <Slides>25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mw_pp_master_weiss_3cm</vt:lpstr>
      <vt:lpstr>Standarddesign</vt:lpstr>
      <vt:lpstr>Mustervorlage-bei-BesuchenMIBB</vt:lpstr>
      <vt:lpstr>PowerPoint-Präsentation</vt:lpstr>
      <vt:lpstr>Verkehrsunfälle in Brandenburg</vt:lpstr>
      <vt:lpstr>Entwicklung Verletzte und  Verkehrstote seit 1992</vt:lpstr>
      <vt:lpstr>Verkehrsunfallentwicklung</vt:lpstr>
      <vt:lpstr>Verkehrsunfallentwicklung Bundesdurchschnitt 2014 Unfallentwicklung 2014 </vt:lpstr>
      <vt:lpstr>Verletzte je 100.000 Einwohner 2014</vt:lpstr>
      <vt:lpstr>Verkehrstote je 1 Mio. Einwohner 2014</vt:lpstr>
      <vt:lpstr>Hauptunfallursache  Geschwindigkeit</vt:lpstr>
      <vt:lpstr>Unfallursache  Alkohol</vt:lpstr>
      <vt:lpstr>Verkehrsunfälle mit Beteiligung  von Kindern (0 bis 14 Jahre)</vt:lpstr>
      <vt:lpstr>Verkehrsunfälle unter Beteiligung  von Senioren (ab 65 Jahre)</vt:lpstr>
      <vt:lpstr>Verkehrsunfälle unter Beteiligung  von Fahrradfahrern</vt:lpstr>
      <vt:lpstr>Verkehrsunfälle unter Beteiligung  von Güterfahrzeugen</vt:lpstr>
      <vt:lpstr>Repressive Maßnahmen 2014</vt:lpstr>
      <vt:lpstr>Großkontrollen 2015</vt:lpstr>
      <vt:lpstr>Veranstaltungen der Polizei zur Verkehrsunfallprävention 2014</vt:lpstr>
      <vt:lpstr>Verkehrsunfallprävention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Impressum (wird nicht angezeigt)</dc:title>
  <dc:creator>Michael Senger</dc:creator>
  <cp:lastModifiedBy>Fischer, Susann</cp:lastModifiedBy>
  <cp:revision>476</cp:revision>
  <cp:lastPrinted>2015-02-26T10:48:48Z</cp:lastPrinted>
  <dcterms:created xsi:type="dcterms:W3CDTF">2002-08-28T10:50:15Z</dcterms:created>
  <dcterms:modified xsi:type="dcterms:W3CDTF">2015-02-27T08:22:36Z</dcterms:modified>
</cp:coreProperties>
</file>